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88" r:id="rId3"/>
    <p:sldId id="289" r:id="rId4"/>
    <p:sldId id="260" r:id="rId5"/>
    <p:sldId id="282" r:id="rId6"/>
    <p:sldId id="290" r:id="rId7"/>
    <p:sldId id="283" r:id="rId8"/>
    <p:sldId id="280" r:id="rId9"/>
    <p:sldId id="293" r:id="rId10"/>
    <p:sldId id="269" r:id="rId11"/>
    <p:sldId id="286" r:id="rId12"/>
    <p:sldId id="261" r:id="rId13"/>
    <p:sldId id="263" r:id="rId14"/>
    <p:sldId id="264" r:id="rId15"/>
    <p:sldId id="265" r:id="rId16"/>
    <p:sldId id="292" r:id="rId17"/>
    <p:sldId id="266" r:id="rId18"/>
    <p:sldId id="279" r:id="rId19"/>
    <p:sldId id="298" r:id="rId20"/>
    <p:sldId id="294" r:id="rId21"/>
    <p:sldId id="296" r:id="rId22"/>
    <p:sldId id="295" r:id="rId23"/>
    <p:sldId id="291" r:id="rId24"/>
  </p:sldIdLst>
  <p:sldSz cx="12192000" cy="6858000"/>
  <p:notesSz cx="6858000" cy="9144000"/>
  <p:embeddedFontLst>
    <p:embeddedFont>
      <p:font typeface="Georgia" panose="02040502050405020303" pitchFamily="18" charset="0"/>
      <p:regular r:id="rId26"/>
      <p:bold r:id="rId27"/>
      <p:italic r:id="rId28"/>
      <p:boldItalic r:id="rId29"/>
    </p:embeddedFont>
    <p:embeddedFont>
      <p:font typeface="Source Code Pro" panose="020B0604020202020204" charset="0"/>
      <p:regular r:id="rId30"/>
      <p:bold r:id="rId31"/>
    </p:embeddedFont>
    <p:embeddedFont>
      <p:font typeface="Amatic SC" panose="020B0604020202020204" charset="-79"/>
      <p:regular r:id="rId32"/>
      <p:bold r:id="rId33"/>
    </p:embeddedFont>
    <p:embeddedFont>
      <p:font typeface="Impact" panose="020B0806030902050204" pitchFamily="3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6" d="100"/>
          <a:sy n="116" d="100"/>
        </p:scale>
        <p:origin x="102" y="2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Georgia"/>
                <a:ea typeface="Georgia"/>
                <a:cs typeface="Georgia"/>
                <a:sym typeface="Georgia"/>
              </a:defRPr>
            </a:lvl1pPr>
            <a:lvl2pPr marL="457200" marR="0" lvl="1" indent="0" algn="l" rtl="0">
              <a:spcBef>
                <a:spcPts val="0"/>
              </a:spcBef>
              <a:buNone/>
              <a:defRPr sz="1800" b="0" i="0" u="none" strike="noStrike" cap="none">
                <a:solidFill>
                  <a:schemeClr val="dk1"/>
                </a:solidFill>
                <a:latin typeface="Georgia"/>
                <a:ea typeface="Georgia"/>
                <a:cs typeface="Georgia"/>
                <a:sym typeface="Georgia"/>
              </a:defRPr>
            </a:lvl2pPr>
            <a:lvl3pPr marL="914400" marR="0" lvl="2" indent="0" algn="l" rtl="0">
              <a:spcBef>
                <a:spcPts val="0"/>
              </a:spcBef>
              <a:buNone/>
              <a:defRPr sz="1800" b="0" i="0" u="none" strike="noStrike" cap="none">
                <a:solidFill>
                  <a:schemeClr val="dk1"/>
                </a:solidFill>
                <a:latin typeface="Georgia"/>
                <a:ea typeface="Georgia"/>
                <a:cs typeface="Georgia"/>
                <a:sym typeface="Georgia"/>
              </a:defRPr>
            </a:lvl3pPr>
            <a:lvl4pPr marL="1371600" marR="0" lvl="3" indent="0" algn="l" rtl="0">
              <a:spcBef>
                <a:spcPts val="0"/>
              </a:spcBef>
              <a:buNone/>
              <a:defRPr sz="1800" b="0" i="0" u="none" strike="noStrike" cap="none">
                <a:solidFill>
                  <a:schemeClr val="dk1"/>
                </a:solidFill>
                <a:latin typeface="Georgia"/>
                <a:ea typeface="Georgia"/>
                <a:cs typeface="Georgia"/>
                <a:sym typeface="Georgia"/>
              </a:defRPr>
            </a:lvl4pPr>
            <a:lvl5pPr marL="1828800" marR="0" lvl="4" indent="0" algn="l" rtl="0">
              <a:spcBef>
                <a:spcPts val="0"/>
              </a:spcBef>
              <a:buNone/>
              <a:defRPr sz="1800" b="0" i="0" u="none" strike="noStrike" cap="none">
                <a:solidFill>
                  <a:schemeClr val="dk1"/>
                </a:solidFill>
                <a:latin typeface="Georgia"/>
                <a:ea typeface="Georgia"/>
                <a:cs typeface="Georgia"/>
                <a:sym typeface="Georgia"/>
              </a:defRPr>
            </a:lvl5pPr>
            <a:lvl6pPr marL="2286000" marR="0" lvl="5" indent="0" algn="l" rtl="0">
              <a:spcBef>
                <a:spcPts val="0"/>
              </a:spcBef>
              <a:buNone/>
              <a:defRPr sz="1800" b="0" i="0" u="none" strike="noStrike" cap="none">
                <a:solidFill>
                  <a:schemeClr val="dk1"/>
                </a:solidFill>
                <a:latin typeface="Georgia"/>
                <a:ea typeface="Georgia"/>
                <a:cs typeface="Georgia"/>
                <a:sym typeface="Georgia"/>
              </a:defRPr>
            </a:lvl6pPr>
            <a:lvl7pPr marL="2743200" marR="0" lvl="6" indent="0" algn="l" rtl="0">
              <a:spcBef>
                <a:spcPts val="0"/>
              </a:spcBef>
              <a:buNone/>
              <a:defRPr sz="1800" b="0" i="0" u="none" strike="noStrike" cap="none">
                <a:solidFill>
                  <a:schemeClr val="dk1"/>
                </a:solidFill>
                <a:latin typeface="Georgia"/>
                <a:ea typeface="Georgia"/>
                <a:cs typeface="Georgia"/>
                <a:sym typeface="Georgia"/>
              </a:defRPr>
            </a:lvl7pPr>
            <a:lvl8pPr marL="3200400" marR="0" lvl="7" indent="0" algn="l" rtl="0">
              <a:spcBef>
                <a:spcPts val="0"/>
              </a:spcBef>
              <a:buNone/>
              <a:defRPr sz="1800" b="0" i="0" u="none" strike="noStrike" cap="none">
                <a:solidFill>
                  <a:schemeClr val="dk1"/>
                </a:solidFill>
                <a:latin typeface="Georgia"/>
                <a:ea typeface="Georgia"/>
                <a:cs typeface="Georgia"/>
                <a:sym typeface="Georgia"/>
              </a:defRPr>
            </a:lvl8pPr>
            <a:lvl9pPr marL="3657600" marR="0" lvl="8" indent="0" algn="l" rtl="0">
              <a:spcBef>
                <a:spcPts val="0"/>
              </a:spcBef>
              <a:buNone/>
              <a:defRPr sz="1800" b="0" i="0" u="none" strike="noStrike" cap="none">
                <a:solidFill>
                  <a:schemeClr val="dk1"/>
                </a:solidFill>
                <a:latin typeface="Georgia"/>
                <a:ea typeface="Georgia"/>
                <a:cs typeface="Georgia"/>
                <a:sym typeface="Georgia"/>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Georgia"/>
                <a:ea typeface="Georgia"/>
                <a:cs typeface="Georgia"/>
                <a:sym typeface="Georgia"/>
              </a:defRPr>
            </a:lvl1pPr>
            <a:lvl2pPr marL="457200" marR="0" lvl="1" indent="0" algn="l" rtl="0">
              <a:spcBef>
                <a:spcPts val="0"/>
              </a:spcBef>
              <a:buNone/>
              <a:defRPr sz="1800" b="0" i="0" u="none" strike="noStrike" cap="none">
                <a:solidFill>
                  <a:schemeClr val="dk1"/>
                </a:solidFill>
                <a:latin typeface="Georgia"/>
                <a:ea typeface="Georgia"/>
                <a:cs typeface="Georgia"/>
                <a:sym typeface="Georgia"/>
              </a:defRPr>
            </a:lvl2pPr>
            <a:lvl3pPr marL="914400" marR="0" lvl="2" indent="0" algn="l" rtl="0">
              <a:spcBef>
                <a:spcPts val="0"/>
              </a:spcBef>
              <a:buNone/>
              <a:defRPr sz="1800" b="0" i="0" u="none" strike="noStrike" cap="none">
                <a:solidFill>
                  <a:schemeClr val="dk1"/>
                </a:solidFill>
                <a:latin typeface="Georgia"/>
                <a:ea typeface="Georgia"/>
                <a:cs typeface="Georgia"/>
                <a:sym typeface="Georgia"/>
              </a:defRPr>
            </a:lvl3pPr>
            <a:lvl4pPr marL="1371600" marR="0" lvl="3" indent="0" algn="l" rtl="0">
              <a:spcBef>
                <a:spcPts val="0"/>
              </a:spcBef>
              <a:buNone/>
              <a:defRPr sz="1800" b="0" i="0" u="none" strike="noStrike" cap="none">
                <a:solidFill>
                  <a:schemeClr val="dk1"/>
                </a:solidFill>
                <a:latin typeface="Georgia"/>
                <a:ea typeface="Georgia"/>
                <a:cs typeface="Georgia"/>
                <a:sym typeface="Georgia"/>
              </a:defRPr>
            </a:lvl4pPr>
            <a:lvl5pPr marL="1828800" marR="0" lvl="4" indent="0" algn="l" rtl="0">
              <a:spcBef>
                <a:spcPts val="0"/>
              </a:spcBef>
              <a:buNone/>
              <a:defRPr sz="1800" b="0" i="0" u="none" strike="noStrike" cap="none">
                <a:solidFill>
                  <a:schemeClr val="dk1"/>
                </a:solidFill>
                <a:latin typeface="Georgia"/>
                <a:ea typeface="Georgia"/>
                <a:cs typeface="Georgia"/>
                <a:sym typeface="Georgia"/>
              </a:defRPr>
            </a:lvl5pPr>
            <a:lvl6pPr marL="2286000" marR="0" lvl="5" indent="0" algn="l" rtl="0">
              <a:spcBef>
                <a:spcPts val="0"/>
              </a:spcBef>
              <a:buNone/>
              <a:defRPr sz="1800" b="0" i="0" u="none" strike="noStrike" cap="none">
                <a:solidFill>
                  <a:schemeClr val="dk1"/>
                </a:solidFill>
                <a:latin typeface="Georgia"/>
                <a:ea typeface="Georgia"/>
                <a:cs typeface="Georgia"/>
                <a:sym typeface="Georgia"/>
              </a:defRPr>
            </a:lvl6pPr>
            <a:lvl7pPr marL="2743200" marR="0" lvl="6" indent="0" algn="l" rtl="0">
              <a:spcBef>
                <a:spcPts val="0"/>
              </a:spcBef>
              <a:buNone/>
              <a:defRPr sz="1800" b="0" i="0" u="none" strike="noStrike" cap="none">
                <a:solidFill>
                  <a:schemeClr val="dk1"/>
                </a:solidFill>
                <a:latin typeface="Georgia"/>
                <a:ea typeface="Georgia"/>
                <a:cs typeface="Georgia"/>
                <a:sym typeface="Georgia"/>
              </a:defRPr>
            </a:lvl7pPr>
            <a:lvl8pPr marL="3200400" marR="0" lvl="7" indent="0" algn="l" rtl="0">
              <a:spcBef>
                <a:spcPts val="0"/>
              </a:spcBef>
              <a:buNone/>
              <a:defRPr sz="1800" b="0" i="0" u="none" strike="noStrike" cap="none">
                <a:solidFill>
                  <a:schemeClr val="dk1"/>
                </a:solidFill>
                <a:latin typeface="Georgia"/>
                <a:ea typeface="Georgia"/>
                <a:cs typeface="Georgia"/>
                <a:sym typeface="Georgia"/>
              </a:defRPr>
            </a:lvl8pPr>
            <a:lvl9pPr marL="3657600" marR="0" lvl="8" indent="0" algn="l" rtl="0">
              <a:spcBef>
                <a:spcPts val="0"/>
              </a:spcBef>
              <a:buNone/>
              <a:defRPr sz="1800" b="0" i="0" u="none" strike="noStrike" cap="none">
                <a:solidFill>
                  <a:schemeClr val="dk1"/>
                </a:solidFill>
                <a:latin typeface="Georgia"/>
                <a:ea typeface="Georgia"/>
                <a:cs typeface="Georgia"/>
                <a:sym typeface="Georgia"/>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Georgia"/>
                <a:ea typeface="Georgia"/>
                <a:cs typeface="Georgia"/>
                <a:sym typeface="Georgia"/>
              </a:defRPr>
            </a:lvl1pPr>
            <a:lvl2pPr marL="457200" marR="0" lvl="1" indent="0" algn="l" rtl="0">
              <a:spcBef>
                <a:spcPts val="0"/>
              </a:spcBef>
              <a:buNone/>
              <a:defRPr sz="1200" b="0" i="0" u="none" strike="noStrike" cap="none">
                <a:solidFill>
                  <a:schemeClr val="dk1"/>
                </a:solidFill>
                <a:latin typeface="Georgia"/>
                <a:ea typeface="Georgia"/>
                <a:cs typeface="Georgia"/>
                <a:sym typeface="Georgia"/>
              </a:defRPr>
            </a:lvl2pPr>
            <a:lvl3pPr marL="914400" marR="0" lvl="2" indent="0" algn="l" rtl="0">
              <a:spcBef>
                <a:spcPts val="0"/>
              </a:spcBef>
              <a:buNone/>
              <a:defRPr sz="1200" b="0" i="0" u="none" strike="noStrike" cap="none">
                <a:solidFill>
                  <a:schemeClr val="dk1"/>
                </a:solidFill>
                <a:latin typeface="Georgia"/>
                <a:ea typeface="Georgia"/>
                <a:cs typeface="Georgia"/>
                <a:sym typeface="Georgia"/>
              </a:defRPr>
            </a:lvl3pPr>
            <a:lvl4pPr marL="1371600" marR="0" lvl="3" indent="0" algn="l" rtl="0">
              <a:spcBef>
                <a:spcPts val="0"/>
              </a:spcBef>
              <a:buNone/>
              <a:defRPr sz="1200" b="0" i="0" u="none" strike="noStrike" cap="none">
                <a:solidFill>
                  <a:schemeClr val="dk1"/>
                </a:solidFill>
                <a:latin typeface="Georgia"/>
                <a:ea typeface="Georgia"/>
                <a:cs typeface="Georgia"/>
                <a:sym typeface="Georgia"/>
              </a:defRPr>
            </a:lvl4pPr>
            <a:lvl5pPr marL="1828800" marR="0" lvl="4" indent="0" algn="l" rtl="0">
              <a:spcBef>
                <a:spcPts val="0"/>
              </a:spcBef>
              <a:buNone/>
              <a:defRPr sz="1200" b="0" i="0" u="none" strike="noStrike" cap="none">
                <a:solidFill>
                  <a:schemeClr val="dk1"/>
                </a:solidFill>
                <a:latin typeface="Georgia"/>
                <a:ea typeface="Georgia"/>
                <a:cs typeface="Georgia"/>
                <a:sym typeface="Georgia"/>
              </a:defRPr>
            </a:lvl5pPr>
            <a:lvl6pPr marL="2286000" marR="0" lvl="5" indent="0" algn="l" rtl="0">
              <a:spcBef>
                <a:spcPts val="0"/>
              </a:spcBef>
              <a:buNone/>
              <a:defRPr sz="1200" b="0" i="0" u="none" strike="noStrike" cap="none">
                <a:solidFill>
                  <a:schemeClr val="dk1"/>
                </a:solidFill>
                <a:latin typeface="Georgia"/>
                <a:ea typeface="Georgia"/>
                <a:cs typeface="Georgia"/>
                <a:sym typeface="Georgia"/>
              </a:defRPr>
            </a:lvl6pPr>
            <a:lvl7pPr marL="2743200" marR="0" lvl="6" indent="0" algn="l" rtl="0">
              <a:spcBef>
                <a:spcPts val="0"/>
              </a:spcBef>
              <a:buNone/>
              <a:defRPr sz="1200" b="0" i="0" u="none" strike="noStrike" cap="none">
                <a:solidFill>
                  <a:schemeClr val="dk1"/>
                </a:solidFill>
                <a:latin typeface="Georgia"/>
                <a:ea typeface="Georgia"/>
                <a:cs typeface="Georgia"/>
                <a:sym typeface="Georgia"/>
              </a:defRPr>
            </a:lvl7pPr>
            <a:lvl8pPr marL="3200400" marR="0" lvl="7" indent="0" algn="l" rtl="0">
              <a:spcBef>
                <a:spcPts val="0"/>
              </a:spcBef>
              <a:buNone/>
              <a:defRPr sz="1200" b="0" i="0" u="none" strike="noStrike" cap="none">
                <a:solidFill>
                  <a:schemeClr val="dk1"/>
                </a:solidFill>
                <a:latin typeface="Georgia"/>
                <a:ea typeface="Georgia"/>
                <a:cs typeface="Georgia"/>
                <a:sym typeface="Georgia"/>
              </a:defRPr>
            </a:lvl8pPr>
            <a:lvl9pPr marL="3657600" marR="0" lvl="8" indent="0" algn="l" rtl="0">
              <a:spcBef>
                <a:spcPts val="0"/>
              </a:spcBef>
              <a:buNone/>
              <a:defRPr sz="1200" b="0" i="0" u="none" strike="noStrike" cap="none">
                <a:solidFill>
                  <a:schemeClr val="dk1"/>
                </a:solidFill>
                <a:latin typeface="Georgia"/>
                <a:ea typeface="Georgia"/>
                <a:cs typeface="Georgia"/>
                <a:sym typeface="Georgia"/>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Georgia"/>
                <a:ea typeface="Georgia"/>
                <a:cs typeface="Georgia"/>
                <a:sym typeface="Georgia"/>
              </a:defRPr>
            </a:lvl1pPr>
            <a:lvl2pPr marL="457200" marR="0" lvl="1" indent="0" algn="l" rtl="0">
              <a:spcBef>
                <a:spcPts val="0"/>
              </a:spcBef>
              <a:buNone/>
              <a:defRPr sz="1800" b="0" i="0" u="none" strike="noStrike" cap="none">
                <a:solidFill>
                  <a:schemeClr val="dk1"/>
                </a:solidFill>
                <a:latin typeface="Georgia"/>
                <a:ea typeface="Georgia"/>
                <a:cs typeface="Georgia"/>
                <a:sym typeface="Georgia"/>
              </a:defRPr>
            </a:lvl2pPr>
            <a:lvl3pPr marL="914400" marR="0" lvl="2" indent="0" algn="l" rtl="0">
              <a:spcBef>
                <a:spcPts val="0"/>
              </a:spcBef>
              <a:buNone/>
              <a:defRPr sz="1800" b="0" i="0" u="none" strike="noStrike" cap="none">
                <a:solidFill>
                  <a:schemeClr val="dk1"/>
                </a:solidFill>
                <a:latin typeface="Georgia"/>
                <a:ea typeface="Georgia"/>
                <a:cs typeface="Georgia"/>
                <a:sym typeface="Georgia"/>
              </a:defRPr>
            </a:lvl3pPr>
            <a:lvl4pPr marL="1371600" marR="0" lvl="3" indent="0" algn="l" rtl="0">
              <a:spcBef>
                <a:spcPts val="0"/>
              </a:spcBef>
              <a:buNone/>
              <a:defRPr sz="1800" b="0" i="0" u="none" strike="noStrike" cap="none">
                <a:solidFill>
                  <a:schemeClr val="dk1"/>
                </a:solidFill>
                <a:latin typeface="Georgia"/>
                <a:ea typeface="Georgia"/>
                <a:cs typeface="Georgia"/>
                <a:sym typeface="Georgia"/>
              </a:defRPr>
            </a:lvl4pPr>
            <a:lvl5pPr marL="1828800" marR="0" lvl="4" indent="0" algn="l" rtl="0">
              <a:spcBef>
                <a:spcPts val="0"/>
              </a:spcBef>
              <a:buNone/>
              <a:defRPr sz="1800" b="0" i="0" u="none" strike="noStrike" cap="none">
                <a:solidFill>
                  <a:schemeClr val="dk1"/>
                </a:solidFill>
                <a:latin typeface="Georgia"/>
                <a:ea typeface="Georgia"/>
                <a:cs typeface="Georgia"/>
                <a:sym typeface="Georgia"/>
              </a:defRPr>
            </a:lvl5pPr>
            <a:lvl6pPr marL="2286000" marR="0" lvl="5" indent="0" algn="l" rtl="0">
              <a:spcBef>
                <a:spcPts val="0"/>
              </a:spcBef>
              <a:buNone/>
              <a:defRPr sz="1800" b="0" i="0" u="none" strike="noStrike" cap="none">
                <a:solidFill>
                  <a:schemeClr val="dk1"/>
                </a:solidFill>
                <a:latin typeface="Georgia"/>
                <a:ea typeface="Georgia"/>
                <a:cs typeface="Georgia"/>
                <a:sym typeface="Georgia"/>
              </a:defRPr>
            </a:lvl6pPr>
            <a:lvl7pPr marL="2743200" marR="0" lvl="6" indent="0" algn="l" rtl="0">
              <a:spcBef>
                <a:spcPts val="0"/>
              </a:spcBef>
              <a:buNone/>
              <a:defRPr sz="1800" b="0" i="0" u="none" strike="noStrike" cap="none">
                <a:solidFill>
                  <a:schemeClr val="dk1"/>
                </a:solidFill>
                <a:latin typeface="Georgia"/>
                <a:ea typeface="Georgia"/>
                <a:cs typeface="Georgia"/>
                <a:sym typeface="Georgia"/>
              </a:defRPr>
            </a:lvl7pPr>
            <a:lvl8pPr marL="3200400" marR="0" lvl="7" indent="0" algn="l" rtl="0">
              <a:spcBef>
                <a:spcPts val="0"/>
              </a:spcBef>
              <a:buNone/>
              <a:defRPr sz="1800" b="0" i="0" u="none" strike="noStrike" cap="none">
                <a:solidFill>
                  <a:schemeClr val="dk1"/>
                </a:solidFill>
                <a:latin typeface="Georgia"/>
                <a:ea typeface="Georgia"/>
                <a:cs typeface="Georgia"/>
                <a:sym typeface="Georgia"/>
              </a:defRPr>
            </a:lvl8pPr>
            <a:lvl9pPr marL="3657600" marR="0" lvl="8" indent="0" algn="l" rtl="0">
              <a:spcBef>
                <a:spcPts val="0"/>
              </a:spcBef>
              <a:buNone/>
              <a:defRPr sz="1800" b="0" i="0" u="none" strike="noStrike" cap="none">
                <a:solidFill>
                  <a:schemeClr val="dk1"/>
                </a:solidFill>
                <a:latin typeface="Georgia"/>
                <a:ea typeface="Georgia"/>
                <a:cs typeface="Georgia"/>
                <a:sym typeface="Georgia"/>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Georgia"/>
                <a:ea typeface="Georgia"/>
                <a:cs typeface="Georgia"/>
                <a:sym typeface="Georgia"/>
              </a:rPr>
              <a:t>‹#›</a:t>
            </a:fld>
            <a:endParaRPr lang="en-US" sz="1200" b="0" i="0" u="none" strike="noStrike" cap="none">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25853230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a:spcBef>
                <a:spcPts val="0"/>
              </a:spcBef>
              <a:buNone/>
            </a:pPr>
            <a:endParaRPr/>
          </a:p>
        </p:txBody>
      </p:sp>
      <p:sp>
        <p:nvSpPr>
          <p:cNvPr id="82" name="Shape 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17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80" name="Shape 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12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400550"/>
            <a:ext cx="5486400" cy="30861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07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020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2945429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54272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926628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468346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543619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400550"/>
            <a:ext cx="5486400" cy="30861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51" name="Shape 2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50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400550"/>
            <a:ext cx="5486400" cy="30861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0" name="Shape 9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a:t>
            </a:fld>
            <a:endParaRPr lang="en-US"/>
          </a:p>
        </p:txBody>
      </p:sp>
    </p:spTree>
    <p:extLst>
      <p:ext uri="{BB962C8B-B14F-4D97-AF65-F5344CB8AC3E}">
        <p14:creationId xmlns:p14="http://schemas.microsoft.com/office/powerpoint/2010/main" val="142138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400550"/>
            <a:ext cx="5486400" cy="30861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7" name="Shape 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09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a:spcBef>
                <a:spcPts val="0"/>
              </a:spcBef>
              <a:buNone/>
            </a:pPr>
            <a:endParaRPr/>
          </a:p>
        </p:txBody>
      </p:sp>
      <p:sp>
        <p:nvSpPr>
          <p:cNvPr id="141" name="Shape 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03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400550"/>
            <a:ext cx="5486400" cy="30861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0" name="Shape 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597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33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a:spcBef>
                <a:spcPts val="0"/>
              </a:spcBef>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63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63" name="Shape 1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47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r>
              <a:rPr lang="en-US"/>
              <a:t>University of Iowa: Phonetics of American English (Flash Applet)</a:t>
            </a:r>
            <a:br>
              <a:rPr lang="en-US"/>
            </a:br>
            <a:r>
              <a:rPr lang="en-US"/>
              <a:t>Crazy Talk 8 Animator</a:t>
            </a:r>
          </a:p>
        </p:txBody>
      </p:sp>
      <p:sp>
        <p:nvSpPr>
          <p:cNvPr id="173" name="Shape 1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313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09600" y="261254"/>
            <a:ext cx="8226490" cy="3083767"/>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lt1"/>
              </a:buClr>
              <a:buFont typeface="Georgia"/>
              <a:buNone/>
              <a:defRPr sz="7200" b="0" i="0" u="none" strike="noStrike" cap="none">
                <a:solidFill>
                  <a:schemeClr val="l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609600" y="3345021"/>
            <a:ext cx="8229600" cy="1371599"/>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2400" b="0" i="0" u="none" strike="noStrike" cap="none">
                <a:solidFill>
                  <a:schemeClr val="accent1"/>
                </a:solidFill>
                <a:latin typeface="Georgia"/>
                <a:ea typeface="Georgia"/>
                <a:cs typeface="Georgia"/>
                <a:sym typeface="Georgia"/>
              </a:defRPr>
            </a:lvl1pPr>
            <a:lvl2pPr marL="457200" marR="0" lvl="1" indent="0" algn="ctr" rtl="0">
              <a:lnSpc>
                <a:spcPct val="90000"/>
              </a:lnSpc>
              <a:spcBef>
                <a:spcPts val="1200"/>
              </a:spcBef>
              <a:buClr>
                <a:schemeClr val="accent1"/>
              </a:buClr>
              <a:buFont typeface="Arial"/>
              <a:buNone/>
              <a:defRPr sz="2000" b="0" i="0" u="none" strike="noStrike" cap="none">
                <a:solidFill>
                  <a:schemeClr val="lt1"/>
                </a:solidFill>
                <a:latin typeface="Georgia"/>
                <a:ea typeface="Georgia"/>
                <a:cs typeface="Georgia"/>
                <a:sym typeface="Georgia"/>
              </a:defRPr>
            </a:lvl2pPr>
            <a:lvl3pPr marL="914400" marR="0" lvl="2" indent="0" algn="ctr" rtl="0">
              <a:lnSpc>
                <a:spcPct val="90000"/>
              </a:lnSpc>
              <a:spcBef>
                <a:spcPts val="800"/>
              </a:spcBef>
              <a:buClr>
                <a:schemeClr val="accent1"/>
              </a:buClr>
              <a:buFont typeface="Arial"/>
              <a:buNone/>
              <a:defRPr sz="1800" b="0" i="0" u="none" strike="noStrike" cap="none">
                <a:solidFill>
                  <a:schemeClr val="lt1"/>
                </a:solidFill>
                <a:latin typeface="Georgia"/>
                <a:ea typeface="Georgia"/>
                <a:cs typeface="Georgia"/>
                <a:sym typeface="Georgia"/>
              </a:defRPr>
            </a:lvl3pPr>
            <a:lvl4pPr marL="1371600" marR="0" lvl="3"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4pPr>
            <a:lvl5pPr marL="1828800" marR="0" lvl="4"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5pPr>
            <a:lvl6pPr marL="2286000" marR="0" lvl="5"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6pPr>
            <a:lvl7pPr marL="2743200" marR="0" lvl="6"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7pPr>
            <a:lvl8pPr marL="3200400" marR="0" lvl="7"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8pPr>
            <a:lvl9pPr marL="3657600" marR="0" lvl="8" indent="0" algn="ctr"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67720" y="2448083"/>
            <a:ext cx="5811838" cy="164592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2201813" y="-541288"/>
            <a:ext cx="5811838" cy="7624664"/>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6pPr>
            <a:lvl7pPr marL="1600200" marR="0" lvl="6"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7pPr>
            <a:lvl8pPr marL="1828800" marR="0" lvl="7"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8pPr>
            <a:lvl9pPr marL="2057400" marR="0" lvl="8"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77" name="Shape 77"/>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78" name="Shape 78"/>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79" name="Shape 79"/>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bg>
      <p:bgPr>
        <a:blipFill rotWithShape="1">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p:nvPr/>
        </p:nvSpPr>
        <p:spPr>
          <a:xfrm>
            <a:off x="0" y="0"/>
            <a:ext cx="73152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Georgia"/>
              <a:ea typeface="Georgia"/>
              <a:cs typeface="Georgia"/>
              <a:sym typeface="Georgia"/>
            </a:endParaRPr>
          </a:p>
        </p:txBody>
      </p:sp>
      <p:sp>
        <p:nvSpPr>
          <p:cNvPr id="42" name="Shape 42"/>
          <p:cNvSpPr txBox="1">
            <a:spLocks noGrp="1"/>
          </p:cNvSpPr>
          <p:nvPr>
            <p:ph type="title"/>
          </p:nvPr>
        </p:nvSpPr>
        <p:spPr>
          <a:xfrm>
            <a:off x="7979330" y="457200"/>
            <a:ext cx="3603070" cy="155448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1"/>
              </a:buClr>
              <a:buSzPts val="1400"/>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3" name="Shape 43"/>
          <p:cNvSpPr txBox="1">
            <a:spLocks noGrp="1"/>
          </p:cNvSpPr>
          <p:nvPr>
            <p:ph type="body" idx="1"/>
          </p:nvPr>
        </p:nvSpPr>
        <p:spPr>
          <a:xfrm>
            <a:off x="606490" y="685800"/>
            <a:ext cx="6102220" cy="5486400"/>
          </a:xfrm>
          <a:prstGeom prst="rect">
            <a:avLst/>
          </a:prstGeom>
          <a:noFill/>
          <a:ln>
            <a:noFill/>
          </a:ln>
        </p:spPr>
        <p:txBody>
          <a:bodyPr wrap="square" lIns="91425" tIns="91425" rIns="91425" bIns="91425" anchor="t" anchorCtr="0"/>
          <a:lstStyle>
            <a:lvl1pPr marL="228600" marR="0" lvl="0" indent="-101600" algn="l" rtl="0">
              <a:lnSpc>
                <a:spcPct val="90000"/>
              </a:lnSpc>
              <a:spcBef>
                <a:spcPts val="1800"/>
              </a:spcBef>
              <a:buClr>
                <a:schemeClr val="accent1"/>
              </a:buClr>
              <a:buSzPts val="2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ts val="18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ts val="16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ts val="14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ts val="1400"/>
              <a:buFont typeface="Arial"/>
              <a:buChar char="•"/>
              <a:defRPr sz="1400" b="0" i="0" u="none" strike="noStrike" cap="none">
                <a:solidFill>
                  <a:schemeClr val="lt1"/>
                </a:solidFill>
                <a:latin typeface="Georgia"/>
                <a:ea typeface="Georgia"/>
                <a:cs typeface="Georgia"/>
                <a:sym typeface="Georgia"/>
              </a:defRPr>
            </a:lvl5pPr>
            <a:lvl6pPr marL="1371600" marR="0" lvl="5" indent="-63500" algn="l" rtl="0">
              <a:lnSpc>
                <a:spcPct val="90000"/>
              </a:lnSpc>
              <a:spcBef>
                <a:spcPts val="800"/>
              </a:spcBef>
              <a:buClr>
                <a:schemeClr val="accent1"/>
              </a:buClr>
              <a:buSzPts val="2000"/>
              <a:buFont typeface="Arial"/>
              <a:buChar char="•"/>
              <a:defRPr sz="2000" b="0" i="0" u="none" strike="noStrike" cap="none">
                <a:solidFill>
                  <a:schemeClr val="lt1"/>
                </a:solidFill>
                <a:latin typeface="Georgia"/>
                <a:ea typeface="Georgia"/>
                <a:cs typeface="Georgia"/>
                <a:sym typeface="Georgia"/>
              </a:defRPr>
            </a:lvl6pPr>
            <a:lvl7pPr marL="1600200" marR="0" lvl="6" indent="-63500" algn="l" rtl="0">
              <a:lnSpc>
                <a:spcPct val="90000"/>
              </a:lnSpc>
              <a:spcBef>
                <a:spcPts val="800"/>
              </a:spcBef>
              <a:buClr>
                <a:schemeClr val="accent1"/>
              </a:buClr>
              <a:buSzPts val="2000"/>
              <a:buFont typeface="Arial"/>
              <a:buChar char="•"/>
              <a:defRPr sz="2000" b="0" i="0" u="none" strike="noStrike" cap="none">
                <a:solidFill>
                  <a:schemeClr val="lt1"/>
                </a:solidFill>
                <a:latin typeface="Georgia"/>
                <a:ea typeface="Georgia"/>
                <a:cs typeface="Georgia"/>
                <a:sym typeface="Georgia"/>
              </a:defRPr>
            </a:lvl7pPr>
            <a:lvl8pPr marL="1828800" marR="0" lvl="7" indent="-63500" algn="l" rtl="0">
              <a:lnSpc>
                <a:spcPct val="90000"/>
              </a:lnSpc>
              <a:spcBef>
                <a:spcPts val="800"/>
              </a:spcBef>
              <a:buClr>
                <a:schemeClr val="accent1"/>
              </a:buClr>
              <a:buSzPts val="2000"/>
              <a:buFont typeface="Arial"/>
              <a:buChar char="•"/>
              <a:defRPr sz="2000" b="0" i="0" u="none" strike="noStrike" cap="none">
                <a:solidFill>
                  <a:schemeClr val="lt1"/>
                </a:solidFill>
                <a:latin typeface="Georgia"/>
                <a:ea typeface="Georgia"/>
                <a:cs typeface="Georgia"/>
                <a:sym typeface="Georgia"/>
              </a:defRPr>
            </a:lvl8pPr>
            <a:lvl9pPr marL="2057400" marR="0" lvl="8" indent="-63500" algn="l" rtl="0">
              <a:lnSpc>
                <a:spcPct val="90000"/>
              </a:lnSpc>
              <a:spcBef>
                <a:spcPts val="800"/>
              </a:spcBef>
              <a:buClr>
                <a:schemeClr val="accent1"/>
              </a:buClr>
              <a:buSzPts val="2000"/>
              <a:buFont typeface="Arial"/>
              <a:buChar char="•"/>
              <a:defRPr sz="2000" b="0" i="0" u="none" strike="noStrike" cap="none">
                <a:solidFill>
                  <a:schemeClr val="lt1"/>
                </a:solidFill>
                <a:latin typeface="Georgia"/>
                <a:ea typeface="Georgia"/>
                <a:cs typeface="Georgia"/>
                <a:sym typeface="Georgia"/>
              </a:defRPr>
            </a:lvl9pPr>
          </a:lstStyle>
          <a:p>
            <a:endParaRPr/>
          </a:p>
        </p:txBody>
      </p:sp>
      <p:sp>
        <p:nvSpPr>
          <p:cNvPr id="44" name="Shape 44"/>
          <p:cNvSpPr txBox="1">
            <a:spLocks noGrp="1"/>
          </p:cNvSpPr>
          <p:nvPr>
            <p:ph type="body" idx="2"/>
          </p:nvPr>
        </p:nvSpPr>
        <p:spPr>
          <a:xfrm>
            <a:off x="7979330" y="2101850"/>
            <a:ext cx="3603070" cy="1828800"/>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accent1"/>
              </a:buClr>
              <a:buSzPts val="2000"/>
              <a:buFont typeface="Arial"/>
              <a:buNone/>
              <a:defRPr sz="1600" b="0" i="0" u="none" strike="noStrike" cap="none">
                <a:solidFill>
                  <a:schemeClr val="lt1"/>
                </a:solidFill>
                <a:latin typeface="Georgia"/>
                <a:ea typeface="Georgia"/>
                <a:cs typeface="Georgia"/>
                <a:sym typeface="Georgia"/>
              </a:defRPr>
            </a:lvl1pPr>
            <a:lvl2pPr marL="457200" marR="0" lvl="1" indent="0" algn="l" rtl="0">
              <a:lnSpc>
                <a:spcPct val="90000"/>
              </a:lnSpc>
              <a:spcBef>
                <a:spcPts val="1200"/>
              </a:spcBef>
              <a:buClr>
                <a:schemeClr val="accent1"/>
              </a:buClr>
              <a:buSzPts val="1800"/>
              <a:buFont typeface="Arial"/>
              <a:buNone/>
              <a:defRPr sz="1400" b="0"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SzPts val="1600"/>
              <a:buFont typeface="Arial"/>
              <a:buNone/>
              <a:defRPr sz="1200" b="0"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SzPts val="1400"/>
              <a:buFont typeface="Arial"/>
              <a:buNone/>
              <a:defRPr sz="1000" b="0" i="0" u="none" strike="noStrike" cap="none">
                <a:solidFill>
                  <a:schemeClr val="lt1"/>
                </a:solidFill>
                <a:latin typeface="Georgia"/>
                <a:ea typeface="Georgia"/>
                <a:cs typeface="Georgia"/>
                <a:sym typeface="Georgia"/>
              </a:defRPr>
            </a:lvl9pPr>
          </a:lstStyle>
          <a:p>
            <a:endParaRPr/>
          </a:p>
        </p:txBody>
      </p:sp>
      <p:sp>
        <p:nvSpPr>
          <p:cNvPr id="45" name="Shape 45"/>
          <p:cNvSpPr txBox="1">
            <a:spLocks noGrp="1"/>
          </p:cNvSpPr>
          <p:nvPr>
            <p:ph type="dt" idx="10"/>
          </p:nvPr>
        </p:nvSpPr>
        <p:spPr>
          <a:xfrm>
            <a:off x="9419253" y="6385492"/>
            <a:ext cx="982047" cy="228600"/>
          </a:xfrm>
          <a:prstGeom prst="rect">
            <a:avLst/>
          </a:prstGeom>
          <a:noFill/>
          <a:ln>
            <a:noFill/>
          </a:ln>
        </p:spPr>
        <p:txBody>
          <a:bodyPr wrap="square" lIns="91425" tIns="91425" rIns="91425" bIns="91425" anchor="ctr" anchorCtr="0"/>
          <a:lstStyle>
            <a:lvl1pPr marL="0" marR="0" lvl="0" indent="0" algn="r" rtl="0">
              <a:spcBef>
                <a:spcPts val="0"/>
              </a:spcBef>
              <a:buSzPts val="1400"/>
              <a:buNone/>
              <a:defRPr sz="800">
                <a:solidFill>
                  <a:schemeClr val="accent1"/>
                </a:solidFill>
                <a:latin typeface="Georgia"/>
                <a:ea typeface="Georgia"/>
                <a:cs typeface="Georgia"/>
                <a:sym typeface="Georgia"/>
              </a:defRPr>
            </a:lvl1pPr>
            <a:lvl2pPr marL="457200" marR="0" lvl="1" indent="0" algn="l" rtl="0">
              <a:spcBef>
                <a:spcPts val="0"/>
              </a:spcBef>
              <a:buSzPts val="1400"/>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SzPts val="1400"/>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SzPts val="1400"/>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SzPts val="1400"/>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SzPts val="1400"/>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SzPts val="1400"/>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SzPts val="1400"/>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SzPts val="1400"/>
              <a:buNone/>
              <a:defRPr sz="1800" b="0" i="0" u="none" strike="noStrike" cap="none">
                <a:solidFill>
                  <a:schemeClr val="lt1"/>
                </a:solidFill>
                <a:latin typeface="Georgia"/>
                <a:ea typeface="Georgia"/>
                <a:cs typeface="Georgia"/>
                <a:sym typeface="Georgia"/>
              </a:defRPr>
            </a:lvl9pPr>
          </a:lstStyle>
          <a:p>
            <a:endParaRPr/>
          </a:p>
        </p:txBody>
      </p:sp>
      <p:sp>
        <p:nvSpPr>
          <p:cNvPr id="46" name="Shape 46"/>
          <p:cNvSpPr txBox="1">
            <a:spLocks noGrp="1"/>
          </p:cNvSpPr>
          <p:nvPr>
            <p:ph type="ftr" idx="11"/>
          </p:nvPr>
        </p:nvSpPr>
        <p:spPr>
          <a:xfrm>
            <a:off x="609600" y="6385492"/>
            <a:ext cx="6099048" cy="2286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800">
                <a:solidFill>
                  <a:schemeClr val="accent1"/>
                </a:solidFill>
                <a:latin typeface="Georgia"/>
                <a:ea typeface="Georgia"/>
                <a:cs typeface="Georgia"/>
                <a:sym typeface="Georgia"/>
              </a:defRPr>
            </a:lvl1pPr>
            <a:lvl2pPr marL="457200" marR="0" lvl="1" indent="0" algn="l" rtl="0">
              <a:spcBef>
                <a:spcPts val="0"/>
              </a:spcBef>
              <a:buSzPts val="1400"/>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SzPts val="1400"/>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SzPts val="1400"/>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SzPts val="1400"/>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SzPts val="1400"/>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SzPts val="1400"/>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SzPts val="1400"/>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SzPts val="1400"/>
              <a:buNone/>
              <a:defRPr sz="1800" b="0" i="0" u="none" strike="noStrike" cap="none">
                <a:solidFill>
                  <a:schemeClr val="lt1"/>
                </a:solidFill>
                <a:latin typeface="Georgia"/>
                <a:ea typeface="Georgia"/>
                <a:cs typeface="Georgia"/>
                <a:sym typeface="Georgia"/>
              </a:defRPr>
            </a:lvl9pPr>
          </a:lstStyle>
          <a:p>
            <a:endParaRPr/>
          </a:p>
        </p:txBody>
      </p:sp>
      <p:sp>
        <p:nvSpPr>
          <p:cNvPr id="47" name="Shape 47"/>
          <p:cNvSpPr txBox="1">
            <a:spLocks noGrp="1"/>
          </p:cNvSpPr>
          <p:nvPr>
            <p:ph type="sldNum" idx="12"/>
          </p:nvPr>
        </p:nvSpPr>
        <p:spPr>
          <a:xfrm>
            <a:off x="10753532" y="6385492"/>
            <a:ext cx="828868" cy="2286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extLst>
      <p:ext uri="{BB962C8B-B14F-4D97-AF65-F5344CB8AC3E}">
        <p14:creationId xmlns:p14="http://schemas.microsoft.com/office/powerpoint/2010/main" val="136316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1295400" y="1828799"/>
            <a:ext cx="9601200" cy="4348163"/>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6pPr>
            <a:lvl7pPr marL="1600200" marR="0" lvl="6"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7pPr>
            <a:lvl8pPr marL="1828800" marR="0" lvl="7"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8pPr>
            <a:lvl9pPr marL="2057400" marR="0" lvl="8"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21" name="Shape 21"/>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22" name="Shape 22"/>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23" name="Shape 23"/>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chemeClr val="accent1"/>
                </a:solidFill>
                <a:latin typeface="Georgia"/>
                <a:ea typeface="Georgia"/>
                <a:cs typeface="Georgia"/>
                <a:sym typeface="Georgia"/>
              </a:rPr>
              <a:t>‹#›</a:t>
            </a:fld>
            <a:endParaRPr lang="en-US" sz="800" b="0" i="0" u="none" strike="noStrike" cap="none">
              <a:solidFill>
                <a:schemeClr val="accent1"/>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1295400" y="1828800"/>
            <a:ext cx="4572000" cy="4348163"/>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6pPr>
            <a:lvl7pPr marL="1600200" marR="0" lvl="6"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7pPr>
            <a:lvl8pPr marL="1828800" marR="0" lvl="7"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8pPr>
            <a:lvl9pPr marL="2057400" marR="0" lvl="8"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9pPr>
          </a:lstStyle>
          <a:p>
            <a:endParaRPr/>
          </a:p>
        </p:txBody>
      </p:sp>
      <p:sp>
        <p:nvSpPr>
          <p:cNvPr id="27" name="Shape 27"/>
          <p:cNvSpPr txBox="1">
            <a:spLocks noGrp="1"/>
          </p:cNvSpPr>
          <p:nvPr>
            <p:ph type="body" idx="2"/>
          </p:nvPr>
        </p:nvSpPr>
        <p:spPr>
          <a:xfrm>
            <a:off x="6324598" y="1828800"/>
            <a:ext cx="4572000" cy="4348163"/>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6pPr>
            <a:lvl7pPr marL="1600200" marR="0" lvl="6"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7pPr>
            <a:lvl8pPr marL="1828800" marR="0" lvl="7"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8pPr>
            <a:lvl9pPr marL="2057400" marR="0" lvl="8" indent="-76200" algn="l" rtl="0">
              <a:lnSpc>
                <a:spcPct val="90000"/>
              </a:lnSpc>
              <a:spcBef>
                <a:spcPts val="8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9pPr>
          </a:lstStyle>
          <a:p>
            <a:endParaRPr/>
          </a:p>
        </p:txBody>
      </p:sp>
      <p:sp>
        <p:nvSpPr>
          <p:cNvPr id="28" name="Shape 28"/>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29" name="Shape 29"/>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30" name="Shape 30"/>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chemeClr val="accent1"/>
                </a:solidFill>
                <a:latin typeface="Georgia"/>
                <a:ea typeface="Georgia"/>
                <a:cs typeface="Georgia"/>
                <a:sym typeface="Georgia"/>
              </a:rPr>
              <a:t>‹#›</a:t>
            </a:fld>
            <a:endParaRPr lang="en-US" sz="800" b="0" i="0" u="none" strike="noStrike" cap="none">
              <a:solidFill>
                <a:schemeClr val="accent1"/>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1298448" y="1627258"/>
            <a:ext cx="4572000" cy="6857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Georgia"/>
                <a:ea typeface="Georgia"/>
                <a:cs typeface="Georgia"/>
                <a:sym typeface="Georgia"/>
              </a:defRPr>
            </a:lvl1pPr>
            <a:lvl2pPr marL="457200" marR="0" lvl="1" indent="0" algn="l" rtl="0">
              <a:lnSpc>
                <a:spcPct val="90000"/>
              </a:lnSpc>
              <a:spcBef>
                <a:spcPts val="1200"/>
              </a:spcBef>
              <a:buClr>
                <a:schemeClr val="accent1"/>
              </a:buClr>
              <a:buFont typeface="Arial"/>
              <a:buNone/>
              <a:defRPr sz="2000" b="1"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Font typeface="Arial"/>
              <a:buNone/>
              <a:defRPr sz="1800" b="1"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9pPr>
          </a:lstStyle>
          <a:p>
            <a:endParaRPr/>
          </a:p>
        </p:txBody>
      </p:sp>
      <p:sp>
        <p:nvSpPr>
          <p:cNvPr id="34" name="Shape 34"/>
          <p:cNvSpPr txBox="1">
            <a:spLocks noGrp="1"/>
          </p:cNvSpPr>
          <p:nvPr>
            <p:ph type="body" idx="2"/>
          </p:nvPr>
        </p:nvSpPr>
        <p:spPr>
          <a:xfrm>
            <a:off x="1298448" y="2331719"/>
            <a:ext cx="4572000" cy="384047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6pPr>
            <a:lvl7pPr marL="1600200" marR="0" lvl="6"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7pPr>
            <a:lvl8pPr marL="1828800" marR="0" lvl="7"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8pPr>
            <a:lvl9pPr marL="2057400" marR="0" lvl="8"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9pPr>
          </a:lstStyle>
          <a:p>
            <a:endParaRPr/>
          </a:p>
        </p:txBody>
      </p:sp>
      <p:sp>
        <p:nvSpPr>
          <p:cNvPr id="35" name="Shape 35"/>
          <p:cNvSpPr txBox="1">
            <a:spLocks noGrp="1"/>
          </p:cNvSpPr>
          <p:nvPr>
            <p:ph type="body" idx="3"/>
          </p:nvPr>
        </p:nvSpPr>
        <p:spPr>
          <a:xfrm>
            <a:off x="6327648" y="1627258"/>
            <a:ext cx="4572000" cy="6857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Georgia"/>
                <a:ea typeface="Georgia"/>
                <a:cs typeface="Georgia"/>
                <a:sym typeface="Georgia"/>
              </a:defRPr>
            </a:lvl1pPr>
            <a:lvl2pPr marL="457200" marR="0" lvl="1" indent="0" algn="l" rtl="0">
              <a:lnSpc>
                <a:spcPct val="90000"/>
              </a:lnSpc>
              <a:spcBef>
                <a:spcPts val="1200"/>
              </a:spcBef>
              <a:buClr>
                <a:schemeClr val="accent1"/>
              </a:buClr>
              <a:buFont typeface="Arial"/>
              <a:buNone/>
              <a:defRPr sz="2000" b="1"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Font typeface="Arial"/>
              <a:buNone/>
              <a:defRPr sz="1800" b="1"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Font typeface="Arial"/>
              <a:buNone/>
              <a:defRPr sz="1600" b="1" i="0" u="none" strike="noStrike" cap="none">
                <a:solidFill>
                  <a:schemeClr val="lt1"/>
                </a:solidFill>
                <a:latin typeface="Georgia"/>
                <a:ea typeface="Georgia"/>
                <a:cs typeface="Georgia"/>
                <a:sym typeface="Georgia"/>
              </a:defRPr>
            </a:lvl9pPr>
          </a:lstStyle>
          <a:p>
            <a:endParaRPr/>
          </a:p>
        </p:txBody>
      </p:sp>
      <p:sp>
        <p:nvSpPr>
          <p:cNvPr id="36" name="Shape 36"/>
          <p:cNvSpPr txBox="1">
            <a:spLocks noGrp="1"/>
          </p:cNvSpPr>
          <p:nvPr>
            <p:ph type="body" idx="4"/>
          </p:nvPr>
        </p:nvSpPr>
        <p:spPr>
          <a:xfrm>
            <a:off x="6327648" y="2331719"/>
            <a:ext cx="4572000" cy="384047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6pPr>
            <a:lvl7pPr marL="1600200" marR="0" lvl="6"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7pPr>
            <a:lvl8pPr marL="1828800" marR="0" lvl="7"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8pPr>
            <a:lvl9pPr marL="2057400" marR="0" lvl="8" indent="-88900"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9pPr>
          </a:lstStyle>
          <a:p>
            <a:endParaRPr/>
          </a:p>
        </p:txBody>
      </p:sp>
      <p:sp>
        <p:nvSpPr>
          <p:cNvPr id="37" name="Shape 37"/>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38" name="Shape 38"/>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39" name="Shape 39"/>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612647" y="265176"/>
            <a:ext cx="8229600" cy="308152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54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0" name="Shape 50"/>
          <p:cNvSpPr txBox="1">
            <a:spLocks noGrp="1"/>
          </p:cNvSpPr>
          <p:nvPr>
            <p:ph type="body" idx="1"/>
          </p:nvPr>
        </p:nvSpPr>
        <p:spPr>
          <a:xfrm>
            <a:off x="612647" y="3346703"/>
            <a:ext cx="8229600" cy="1371599"/>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2400" b="0" i="0" u="none" strike="noStrike" cap="none">
                <a:solidFill>
                  <a:schemeClr val="lt1"/>
                </a:solidFill>
                <a:latin typeface="Georgia"/>
                <a:ea typeface="Georgia"/>
                <a:cs typeface="Georgia"/>
                <a:sym typeface="Georgia"/>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Font typeface="Arial"/>
              <a:buNone/>
              <a:defRPr sz="1600" b="0" i="0" u="none" strike="noStrike" cap="none">
                <a:solidFill>
                  <a:schemeClr val="lt1"/>
                </a:solidFill>
                <a:latin typeface="Georgia"/>
                <a:ea typeface="Georgia"/>
                <a:cs typeface="Georgia"/>
                <a:sym typeface="Georgia"/>
              </a:defRPr>
            </a:lvl9pPr>
          </a:lstStyle>
          <a:p>
            <a:endParaRPr/>
          </a:p>
        </p:txBody>
      </p:sp>
      <p:sp>
        <p:nvSpPr>
          <p:cNvPr id="51" name="Shape 51"/>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52" name="Shape 52"/>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53" name="Shape 53"/>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57" name="Shape 57"/>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58" name="Shape 58"/>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bg>
      <p:bgPr>
        <a:blipFill rotWithShape="1">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61" name="Shape 61"/>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62" name="Shape 62"/>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bg>
      <p:bgPr>
        <a:blipFill rotWithShape="1">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p:nvPr/>
        </p:nvSpPr>
        <p:spPr>
          <a:xfrm>
            <a:off x="0" y="0"/>
            <a:ext cx="7315200" cy="68580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Georgia"/>
              <a:ea typeface="Georgia"/>
              <a:cs typeface="Georgia"/>
              <a:sym typeface="Georgia"/>
            </a:endParaRPr>
          </a:p>
        </p:txBody>
      </p:sp>
      <p:sp>
        <p:nvSpPr>
          <p:cNvPr id="65" name="Shape 65"/>
          <p:cNvSpPr txBox="1">
            <a:spLocks noGrp="1"/>
          </p:cNvSpPr>
          <p:nvPr>
            <p:ph type="title"/>
          </p:nvPr>
        </p:nvSpPr>
        <p:spPr>
          <a:xfrm>
            <a:off x="7982711" y="457200"/>
            <a:ext cx="3602735" cy="155447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a:spLocks noGrp="1"/>
          </p:cNvSpPr>
          <p:nvPr>
            <p:ph type="pic" idx="2"/>
          </p:nvPr>
        </p:nvSpPr>
        <p:spPr>
          <a:xfrm>
            <a:off x="0" y="0"/>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400" b="0" i="0" u="none" strike="noStrike" cap="none">
                <a:solidFill>
                  <a:schemeClr val="lt1"/>
                </a:solidFill>
                <a:latin typeface="Georgia"/>
                <a:ea typeface="Georgia"/>
                <a:cs typeface="Georgia"/>
                <a:sym typeface="Georgia"/>
              </a:defRPr>
            </a:lvl1pPr>
            <a:lvl2pPr marL="457200" marR="0" lvl="1" indent="0" algn="l" rtl="0">
              <a:lnSpc>
                <a:spcPct val="90000"/>
              </a:lnSpc>
              <a:spcBef>
                <a:spcPts val="1200"/>
              </a:spcBef>
              <a:buClr>
                <a:schemeClr val="accent1"/>
              </a:buClr>
              <a:buFont typeface="Arial"/>
              <a:buNone/>
              <a:defRPr sz="2800" b="0"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Font typeface="Arial"/>
              <a:buNone/>
              <a:defRPr sz="2400" b="0"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Font typeface="Arial"/>
              <a:buNone/>
              <a:defRPr sz="2000" b="0" i="0" u="none" strike="noStrike" cap="none">
                <a:solidFill>
                  <a:schemeClr val="lt1"/>
                </a:solidFill>
                <a:latin typeface="Georgia"/>
                <a:ea typeface="Georgia"/>
                <a:cs typeface="Georgia"/>
                <a:sym typeface="Georgia"/>
              </a:defRPr>
            </a:lvl9pPr>
          </a:lstStyle>
          <a:p>
            <a:endParaRPr/>
          </a:p>
        </p:txBody>
      </p:sp>
      <p:sp>
        <p:nvSpPr>
          <p:cNvPr id="67" name="Shape 67"/>
          <p:cNvSpPr txBox="1">
            <a:spLocks noGrp="1"/>
          </p:cNvSpPr>
          <p:nvPr>
            <p:ph type="body" idx="1"/>
          </p:nvPr>
        </p:nvSpPr>
        <p:spPr>
          <a:xfrm>
            <a:off x="7982711" y="2101850"/>
            <a:ext cx="3602735" cy="1828800"/>
          </a:xfrm>
          <a:prstGeom prst="rect">
            <a:avLst/>
          </a:prstGeom>
          <a:noFill/>
          <a:ln>
            <a:noFill/>
          </a:ln>
        </p:spPr>
        <p:txBody>
          <a:bodyPr lIns="91425" tIns="91425" rIns="91425" bIns="91425" anchor="t" anchorCtr="0"/>
          <a:lstStyle>
            <a:lvl1pPr marL="0" marR="0" lvl="0" indent="0" algn="l" rtl="0">
              <a:lnSpc>
                <a:spcPct val="90000"/>
              </a:lnSpc>
              <a:spcBef>
                <a:spcPts val="1800"/>
              </a:spcBef>
              <a:buClr>
                <a:schemeClr val="accent1"/>
              </a:buClr>
              <a:buFont typeface="Arial"/>
              <a:buNone/>
              <a:defRPr sz="1600" b="0" i="0" u="none" strike="noStrike" cap="none">
                <a:solidFill>
                  <a:schemeClr val="lt1"/>
                </a:solidFill>
                <a:latin typeface="Georgia"/>
                <a:ea typeface="Georgia"/>
                <a:cs typeface="Georgia"/>
                <a:sym typeface="Georgia"/>
              </a:defRPr>
            </a:lvl1pPr>
            <a:lvl2pPr marL="457200" marR="0" lvl="1" indent="0" algn="l" rtl="0">
              <a:lnSpc>
                <a:spcPct val="90000"/>
              </a:lnSpc>
              <a:spcBef>
                <a:spcPts val="1200"/>
              </a:spcBef>
              <a:buClr>
                <a:schemeClr val="accent1"/>
              </a:buClr>
              <a:buFont typeface="Arial"/>
              <a:buNone/>
              <a:defRPr sz="1400" b="0" i="0" u="none" strike="noStrike" cap="none">
                <a:solidFill>
                  <a:schemeClr val="lt1"/>
                </a:solidFill>
                <a:latin typeface="Georgia"/>
                <a:ea typeface="Georgia"/>
                <a:cs typeface="Georgia"/>
                <a:sym typeface="Georgia"/>
              </a:defRPr>
            </a:lvl2pPr>
            <a:lvl3pPr marL="914400" marR="0" lvl="2" indent="0" algn="l" rtl="0">
              <a:lnSpc>
                <a:spcPct val="90000"/>
              </a:lnSpc>
              <a:spcBef>
                <a:spcPts val="800"/>
              </a:spcBef>
              <a:buClr>
                <a:schemeClr val="accent1"/>
              </a:buClr>
              <a:buFont typeface="Arial"/>
              <a:buNone/>
              <a:defRPr sz="1200" b="0" i="0" u="none" strike="noStrike" cap="none">
                <a:solidFill>
                  <a:schemeClr val="lt1"/>
                </a:solidFill>
                <a:latin typeface="Georgia"/>
                <a:ea typeface="Georgia"/>
                <a:cs typeface="Georgia"/>
                <a:sym typeface="Georgia"/>
              </a:defRPr>
            </a:lvl3pPr>
            <a:lvl4pPr marL="1371600" marR="0" lvl="3"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4pPr>
            <a:lvl5pPr marL="1828800" marR="0" lvl="4"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5pPr>
            <a:lvl6pPr marL="2286000" marR="0" lvl="5"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6pPr>
            <a:lvl7pPr marL="2743200" marR="0" lvl="6"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7pPr>
            <a:lvl8pPr marL="3200400" marR="0" lvl="7"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8pPr>
            <a:lvl9pPr marL="3657600" marR="0" lvl="8" indent="0" algn="l" rtl="0">
              <a:lnSpc>
                <a:spcPct val="90000"/>
              </a:lnSpc>
              <a:spcBef>
                <a:spcPts val="800"/>
              </a:spcBef>
              <a:buClr>
                <a:schemeClr val="accent1"/>
              </a:buClr>
              <a:buFont typeface="Arial"/>
              <a:buNone/>
              <a:defRPr sz="1000" b="0" i="0" u="none" strike="noStrike" cap="none">
                <a:solidFill>
                  <a:schemeClr val="lt1"/>
                </a:solidFill>
                <a:latin typeface="Georgia"/>
                <a:ea typeface="Georgia"/>
                <a:cs typeface="Georgia"/>
                <a:sym typeface="Georgi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1918" y="-797719"/>
            <a:ext cx="4348163"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6pPr>
            <a:lvl7pPr marL="1600200" marR="0" lvl="6"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7pPr>
            <a:lvl8pPr marL="1828800" marR="0" lvl="7"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8pPr>
            <a:lvl9pPr marL="2057400" marR="0" lvl="8"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71" name="Shape 71"/>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72" name="Shape 72"/>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73" name="Shape 73"/>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a:solidFill>
                  <a:schemeClr val="accent1"/>
                </a:solidFill>
                <a:latin typeface="Georgia"/>
                <a:ea typeface="Georgia"/>
                <a:cs typeface="Georgia"/>
                <a:sym typeface="Georgia"/>
              </a:rPr>
              <a:t>‹#›</a:t>
            </a:fld>
            <a:endParaRPr lang="en-US" sz="800">
              <a:solidFill>
                <a:schemeClr val="accent1"/>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295400" y="362303"/>
            <a:ext cx="9601200" cy="106993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Georgia"/>
              <a:buNone/>
              <a:defRPr sz="3200" b="0" i="0" u="none" strike="noStrike" cap="none">
                <a:solidFill>
                  <a:schemeClr val="accen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1295400" y="1828799"/>
            <a:ext cx="9601200" cy="4348163"/>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lt1"/>
                </a:solidFill>
                <a:latin typeface="Georgia"/>
                <a:ea typeface="Georgia"/>
                <a:cs typeface="Georgia"/>
                <a:sym typeface="Georgia"/>
              </a:defRPr>
            </a:lvl1pPr>
            <a:lvl2pPr marL="502919" marR="0" lvl="1" indent="-121919" algn="l" rtl="0">
              <a:lnSpc>
                <a:spcPct val="90000"/>
              </a:lnSpc>
              <a:spcBef>
                <a:spcPts val="1200"/>
              </a:spcBef>
              <a:buClr>
                <a:schemeClr val="accent1"/>
              </a:buClr>
              <a:buSzPct val="100000"/>
              <a:buFont typeface="Arial"/>
              <a:buChar char="•"/>
              <a:defRPr sz="1800" b="0" i="0" u="none" strike="noStrike" cap="none">
                <a:solidFill>
                  <a:schemeClr val="lt1"/>
                </a:solidFill>
                <a:latin typeface="Georgia"/>
                <a:ea typeface="Georgia"/>
                <a:cs typeface="Georgia"/>
                <a:sym typeface="Georgia"/>
              </a:defRPr>
            </a:lvl2pPr>
            <a:lvl3pPr marL="731520" marR="0" lvl="2" indent="-83819" algn="l" rtl="0">
              <a:lnSpc>
                <a:spcPct val="90000"/>
              </a:lnSpc>
              <a:spcBef>
                <a:spcPts val="800"/>
              </a:spcBef>
              <a:buClr>
                <a:schemeClr val="accent1"/>
              </a:buClr>
              <a:buSzPct val="100000"/>
              <a:buFont typeface="Arial"/>
              <a:buChar char="•"/>
              <a:defRPr sz="1600" b="0" i="0" u="none" strike="noStrike" cap="none">
                <a:solidFill>
                  <a:schemeClr val="lt1"/>
                </a:solidFill>
                <a:latin typeface="Georgia"/>
                <a:ea typeface="Georgia"/>
                <a:cs typeface="Georgia"/>
                <a:sym typeface="Georgia"/>
              </a:defRPr>
            </a:lvl3pPr>
            <a:lvl4pPr marL="960120" marR="0" lvl="3"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4pPr>
            <a:lvl5pPr marL="1188720" marR="0" lvl="4" indent="-96519"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5pPr>
            <a:lvl6pPr marL="1371600" marR="0" lvl="5"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6pPr>
            <a:lvl7pPr marL="1600200" marR="0" lvl="6"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7pPr>
            <a:lvl8pPr marL="1828800" marR="0" lvl="7"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8pPr>
            <a:lvl9pPr marL="2057400" marR="0" lvl="8" indent="-101600" algn="l" rtl="0">
              <a:lnSpc>
                <a:spcPct val="90000"/>
              </a:lnSpc>
              <a:spcBef>
                <a:spcPts val="800"/>
              </a:spcBef>
              <a:buClr>
                <a:schemeClr val="accent1"/>
              </a:buClr>
              <a:buSzPct val="1000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12" name="Shape 12"/>
          <p:cNvSpPr txBox="1">
            <a:spLocks noGrp="1"/>
          </p:cNvSpPr>
          <p:nvPr>
            <p:ph type="dt" idx="10"/>
          </p:nvPr>
        </p:nvSpPr>
        <p:spPr>
          <a:xfrm>
            <a:off x="9419253" y="6385492"/>
            <a:ext cx="982047" cy="2286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13" name="Shape 13"/>
          <p:cNvSpPr txBox="1">
            <a:spLocks noGrp="1"/>
          </p:cNvSpPr>
          <p:nvPr>
            <p:ph type="ftr" idx="11"/>
          </p:nvPr>
        </p:nvSpPr>
        <p:spPr>
          <a:xfrm>
            <a:off x="609600" y="6385492"/>
            <a:ext cx="6099047" cy="2286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chemeClr val="accent1"/>
                </a:solidFill>
                <a:latin typeface="Georgia"/>
                <a:ea typeface="Georgia"/>
                <a:cs typeface="Georgia"/>
                <a:sym typeface="Georgia"/>
              </a:defRPr>
            </a:lvl1pPr>
            <a:lvl2pPr marL="457200" marR="0" lvl="1" indent="0" algn="l" rtl="0">
              <a:spcBef>
                <a:spcPts val="0"/>
              </a:spcBef>
              <a:buNone/>
              <a:defRPr sz="1800" b="0" i="0" u="none" strike="noStrike" cap="none">
                <a:solidFill>
                  <a:schemeClr val="lt1"/>
                </a:solidFill>
                <a:latin typeface="Georgia"/>
                <a:ea typeface="Georgia"/>
                <a:cs typeface="Georgia"/>
                <a:sym typeface="Georgia"/>
              </a:defRPr>
            </a:lvl2pPr>
            <a:lvl3pPr marL="914400" marR="0" lvl="2" indent="0" algn="l" rtl="0">
              <a:spcBef>
                <a:spcPts val="0"/>
              </a:spcBef>
              <a:buNone/>
              <a:defRPr sz="1800" b="0" i="0" u="none" strike="noStrike" cap="none">
                <a:solidFill>
                  <a:schemeClr val="lt1"/>
                </a:solidFill>
                <a:latin typeface="Georgia"/>
                <a:ea typeface="Georgia"/>
                <a:cs typeface="Georgia"/>
                <a:sym typeface="Georgia"/>
              </a:defRPr>
            </a:lvl3pPr>
            <a:lvl4pPr marL="1371600" marR="0" lvl="3" indent="0" algn="l" rtl="0">
              <a:spcBef>
                <a:spcPts val="0"/>
              </a:spcBef>
              <a:buNone/>
              <a:defRPr sz="1800" b="0" i="0" u="none" strike="noStrike" cap="none">
                <a:solidFill>
                  <a:schemeClr val="lt1"/>
                </a:solidFill>
                <a:latin typeface="Georgia"/>
                <a:ea typeface="Georgia"/>
                <a:cs typeface="Georgia"/>
                <a:sym typeface="Georgia"/>
              </a:defRPr>
            </a:lvl4pPr>
            <a:lvl5pPr marL="1828800" marR="0" lvl="4" indent="0" algn="l" rtl="0">
              <a:spcBef>
                <a:spcPts val="0"/>
              </a:spcBef>
              <a:buNone/>
              <a:defRPr sz="1800" b="0" i="0" u="none" strike="noStrike" cap="none">
                <a:solidFill>
                  <a:schemeClr val="lt1"/>
                </a:solidFill>
                <a:latin typeface="Georgia"/>
                <a:ea typeface="Georgia"/>
                <a:cs typeface="Georgia"/>
                <a:sym typeface="Georgia"/>
              </a:defRPr>
            </a:lvl5pPr>
            <a:lvl6pPr marL="2286000" marR="0" lvl="5" indent="0" algn="l" rtl="0">
              <a:spcBef>
                <a:spcPts val="0"/>
              </a:spcBef>
              <a:buNone/>
              <a:defRPr sz="1800" b="0" i="0" u="none" strike="noStrike" cap="none">
                <a:solidFill>
                  <a:schemeClr val="lt1"/>
                </a:solidFill>
                <a:latin typeface="Georgia"/>
                <a:ea typeface="Georgia"/>
                <a:cs typeface="Georgia"/>
                <a:sym typeface="Georgia"/>
              </a:defRPr>
            </a:lvl6pPr>
            <a:lvl7pPr marL="2743200" marR="0" lvl="6" indent="0" algn="l" rtl="0">
              <a:spcBef>
                <a:spcPts val="0"/>
              </a:spcBef>
              <a:buNone/>
              <a:defRPr sz="1800" b="0" i="0" u="none" strike="noStrike" cap="none">
                <a:solidFill>
                  <a:schemeClr val="lt1"/>
                </a:solidFill>
                <a:latin typeface="Georgia"/>
                <a:ea typeface="Georgia"/>
                <a:cs typeface="Georgia"/>
                <a:sym typeface="Georgia"/>
              </a:defRPr>
            </a:lvl7pPr>
            <a:lvl8pPr marL="3200400" marR="0" lvl="7" indent="0" algn="l" rtl="0">
              <a:spcBef>
                <a:spcPts val="0"/>
              </a:spcBef>
              <a:buNone/>
              <a:defRPr sz="1800" b="0" i="0" u="none" strike="noStrike" cap="none">
                <a:solidFill>
                  <a:schemeClr val="lt1"/>
                </a:solidFill>
                <a:latin typeface="Georgia"/>
                <a:ea typeface="Georgia"/>
                <a:cs typeface="Georgia"/>
                <a:sym typeface="Georgia"/>
              </a:defRPr>
            </a:lvl8pPr>
            <a:lvl9pPr marL="3657600" marR="0" lvl="8" indent="0" algn="l" rtl="0">
              <a:spcBef>
                <a:spcPts val="0"/>
              </a:spcBef>
              <a:buNone/>
              <a:defRPr sz="1800" b="0" i="0" u="none" strike="noStrike" cap="none">
                <a:solidFill>
                  <a:schemeClr val="lt1"/>
                </a:solidFill>
                <a:latin typeface="Georgia"/>
                <a:ea typeface="Georgia"/>
                <a:cs typeface="Georgia"/>
                <a:sym typeface="Georgia"/>
              </a:defRPr>
            </a:lvl9pPr>
          </a:lstStyle>
          <a:p>
            <a:endParaRPr/>
          </a:p>
        </p:txBody>
      </p:sp>
      <p:sp>
        <p:nvSpPr>
          <p:cNvPr id="14" name="Shape 14"/>
          <p:cNvSpPr txBox="1">
            <a:spLocks noGrp="1"/>
          </p:cNvSpPr>
          <p:nvPr>
            <p:ph type="sldNum" idx="12"/>
          </p:nvPr>
        </p:nvSpPr>
        <p:spPr>
          <a:xfrm>
            <a:off x="10753532" y="6385492"/>
            <a:ext cx="828868" cy="2286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chemeClr val="accent1"/>
                </a:solidFill>
                <a:latin typeface="Georgia"/>
                <a:ea typeface="Georgia"/>
                <a:cs typeface="Georgia"/>
                <a:sym typeface="Georgia"/>
              </a:rPr>
              <a:t>‹#›</a:t>
            </a:fld>
            <a:endParaRPr lang="en-US" sz="800" b="0" i="0" u="none" strike="noStrike" cap="none">
              <a:solidFill>
                <a:schemeClr val="accent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youtube.com/watch?v=N65FT49DwN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auraoz.com/"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tionary.org/wiki/n-dimensiona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en.wikipedia.org/wiki/Artificial_general_intelligence" TargetMode="External"/><Relationship Id="rId4" Type="http://schemas.openxmlformats.org/officeDocument/2006/relationships/hyperlink" Target="https://en.wikipedia.org/wiki/X_Reality_(X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609600" y="2125785"/>
            <a:ext cx="8226490" cy="1170248"/>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lt1"/>
              </a:buClr>
              <a:buSzPct val="25000"/>
              <a:buFont typeface="Georgia"/>
              <a:buNone/>
            </a:pPr>
            <a:r>
              <a:rPr lang="en-US" sz="7200" b="0" i="0" u="none" strike="noStrike" cap="none" dirty="0">
                <a:solidFill>
                  <a:schemeClr val="lt1"/>
                </a:solidFill>
                <a:latin typeface="Georgia"/>
                <a:ea typeface="Georgia"/>
                <a:cs typeface="Georgia"/>
                <a:sym typeface="Georgia"/>
              </a:rPr>
              <a:t>Aura OZ</a:t>
            </a:r>
          </a:p>
        </p:txBody>
      </p:sp>
      <p:sp>
        <p:nvSpPr>
          <p:cNvPr id="85" name="Shape 85"/>
          <p:cNvSpPr txBox="1">
            <a:spLocks noGrp="1"/>
          </p:cNvSpPr>
          <p:nvPr>
            <p:ph type="subTitle" idx="1"/>
          </p:nvPr>
        </p:nvSpPr>
        <p:spPr>
          <a:xfrm>
            <a:off x="609600" y="3296033"/>
            <a:ext cx="8229600" cy="156794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400" b="0" i="0" u="none" strike="noStrike" cap="none">
                <a:solidFill>
                  <a:schemeClr val="accent1"/>
                </a:solidFill>
                <a:latin typeface="Georgia"/>
                <a:ea typeface="Georgia"/>
                <a:cs typeface="Georgia"/>
                <a:sym typeface="Georgia"/>
              </a:rPr>
              <a:t>Super Intelligent Operating Zeitgeist</a:t>
            </a:r>
          </a:p>
          <a:p>
            <a:pPr marL="0" marR="0" lvl="0" indent="0" algn="l" rtl="0">
              <a:lnSpc>
                <a:spcPct val="90000"/>
              </a:lnSpc>
              <a:spcBef>
                <a:spcPts val="1200"/>
              </a:spcBef>
              <a:spcAft>
                <a:spcPts val="0"/>
              </a:spcAft>
              <a:buClr>
                <a:schemeClr val="accent1"/>
              </a:buClr>
              <a:buSzPct val="25000"/>
              <a:buFont typeface="Arial"/>
              <a:buNone/>
            </a:pPr>
            <a:r>
              <a:rPr lang="en-US" sz="2400" b="0" i="0" u="none" strike="noStrike" cap="none">
                <a:solidFill>
                  <a:schemeClr val="accent1"/>
                </a:solidFill>
                <a:latin typeface="Georgia"/>
                <a:ea typeface="Georgia"/>
                <a:cs typeface="Georgia"/>
                <a:sym typeface="Georgia"/>
              </a:rPr>
              <a:t>Real-Time Location Based Social Networks</a:t>
            </a:r>
          </a:p>
          <a:p>
            <a:pPr marL="0" marR="0" lvl="0" indent="0" algn="l" rtl="0">
              <a:lnSpc>
                <a:spcPct val="90000"/>
              </a:lnSpc>
              <a:spcBef>
                <a:spcPts val="1200"/>
              </a:spcBef>
              <a:buClr>
                <a:schemeClr val="accent1"/>
              </a:buClr>
              <a:buSzPct val="25000"/>
              <a:buFont typeface="Arial"/>
              <a:buNone/>
            </a:pPr>
            <a:r>
              <a:rPr lang="en-US" sz="2400" b="0" i="0" u="none" strike="noStrike" cap="none">
                <a:solidFill>
                  <a:schemeClr val="accent1"/>
                </a:solidFill>
                <a:latin typeface="Georgia"/>
                <a:ea typeface="Georgia"/>
                <a:cs typeface="Georgia"/>
                <a:sym typeface="Georgia"/>
              </a:rPr>
              <a:t>Harness Multiple Realities &amp; The Internet of Things</a:t>
            </a:r>
          </a:p>
        </p:txBody>
      </p:sp>
      <p:pic>
        <p:nvPicPr>
          <p:cNvPr id="86" name="Shape 86"/>
          <p:cNvPicPr preferRelativeResize="0"/>
          <p:nvPr/>
        </p:nvPicPr>
        <p:blipFill rotWithShape="1">
          <a:blip r:embed="rId3">
            <a:alphaModFix/>
          </a:blip>
          <a:srcRect/>
          <a:stretch/>
        </p:blipFill>
        <p:spPr>
          <a:xfrm>
            <a:off x="7929346" y="1953219"/>
            <a:ext cx="3907809" cy="3195010"/>
          </a:xfrm>
          <a:prstGeom prst="rect">
            <a:avLst/>
          </a:prstGeom>
          <a:noFill/>
          <a:ln>
            <a:noFill/>
          </a:ln>
        </p:spPr>
      </p:pic>
      <p:sp>
        <p:nvSpPr>
          <p:cNvPr id="5" name="Shape 84"/>
          <p:cNvSpPr txBox="1">
            <a:spLocks/>
          </p:cNvSpPr>
          <p:nvPr/>
        </p:nvSpPr>
        <p:spPr>
          <a:xfrm>
            <a:off x="609599" y="5036540"/>
            <a:ext cx="11227556" cy="1170248"/>
          </a:xfrm>
          <a:prstGeom prst="rect">
            <a:avLst/>
          </a:prstGeom>
          <a:noFill/>
          <a:ln>
            <a:noFill/>
          </a:ln>
        </p:spPr>
        <p:txBody>
          <a:bodyPr lIns="91425" tIns="45700" rIns="91425" bIns="45700" anchor="b"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lt1"/>
              </a:buClr>
              <a:buFont typeface="Georgia"/>
              <a:buNone/>
              <a:defRPr sz="7200" b="0" i="0" u="none" strike="noStrike" cap="none">
                <a:solidFill>
                  <a:schemeClr val="lt1"/>
                </a:solidFill>
                <a:latin typeface="Georgia"/>
                <a:ea typeface="Georgia"/>
                <a:cs typeface="Georgia"/>
                <a:sym typeface="Georg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2800" dirty="0" smtClean="0"/>
              <a:t>*MVP: Simple 7 Torus VR Aura with ability to fit content to each facet</a:t>
            </a:r>
            <a:endParaRPr lang="en-US" sz="2800"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295400" y="362303"/>
            <a:ext cx="9601200" cy="149775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Georgia"/>
              <a:buNone/>
            </a:pPr>
            <a:r>
              <a:rPr lang="en-US" sz="3200" b="0" i="0" u="none" strike="noStrike" cap="none" dirty="0">
                <a:solidFill>
                  <a:schemeClr val="accent1"/>
                </a:solidFill>
                <a:latin typeface="Georgia"/>
                <a:ea typeface="Georgia"/>
                <a:cs typeface="Georgia"/>
                <a:sym typeface="Georgia"/>
              </a:rPr>
              <a:t>Emotions, Values, Needs and Interests </a:t>
            </a:r>
            <a:r>
              <a:rPr lang="en-US" sz="3200" b="0" i="0" u="none" strike="noStrike" cap="none" dirty="0" smtClean="0">
                <a:solidFill>
                  <a:schemeClr val="accent1"/>
                </a:solidFill>
                <a:latin typeface="Georgia"/>
                <a:ea typeface="Georgia"/>
                <a:cs typeface="Georgia"/>
                <a:sym typeface="Georgia"/>
              </a:rPr>
              <a:t>Hierarchies that are easy to drag, drop, organize on Torus facets.</a:t>
            </a:r>
            <a:endParaRPr lang="en-US" sz="3200" b="0" i="0" u="none" strike="noStrike" cap="none" dirty="0">
              <a:solidFill>
                <a:schemeClr val="accent1"/>
              </a:solidFill>
              <a:latin typeface="Georgia"/>
              <a:ea typeface="Georgia"/>
              <a:cs typeface="Georgia"/>
              <a:sym typeface="Georgia"/>
            </a:endParaRPr>
          </a:p>
        </p:txBody>
      </p:sp>
      <p:sp>
        <p:nvSpPr>
          <p:cNvPr id="212" name="Shape 212"/>
          <p:cNvSpPr txBox="1">
            <a:spLocks noGrp="1"/>
          </p:cNvSpPr>
          <p:nvPr>
            <p:ph type="body" idx="1"/>
          </p:nvPr>
        </p:nvSpPr>
        <p:spPr>
          <a:xfrm>
            <a:off x="1295400" y="2610338"/>
            <a:ext cx="9601200" cy="3566622"/>
          </a:xfrm>
          <a:prstGeom prst="rect">
            <a:avLst/>
          </a:prstGeom>
          <a:noFill/>
          <a:ln>
            <a:noFill/>
          </a:ln>
        </p:spPr>
        <p:txBody>
          <a:bodyPr lIns="91425" tIns="45700" rIns="91425" bIns="45700" anchor="t" anchorCtr="0">
            <a:noAutofit/>
          </a:bodyPr>
          <a:lstStyle/>
          <a:p>
            <a:pPr indent="-228600">
              <a:spcBef>
                <a:spcPts val="0"/>
              </a:spcBef>
            </a:pPr>
            <a:r>
              <a:rPr lang="en-US" dirty="0"/>
              <a:t>Needs: Personalize human rights, </a:t>
            </a:r>
            <a:r>
              <a:rPr lang="en-US" dirty="0" smtClean="0"/>
              <a:t>my essentials of life </a:t>
            </a:r>
            <a:r>
              <a:rPr lang="en-US" dirty="0"/>
              <a:t>and total control of privacy</a:t>
            </a:r>
          </a:p>
          <a:p>
            <a:pPr marL="228600" marR="0" lvl="0" indent="-228600" algn="l" rtl="0">
              <a:lnSpc>
                <a:spcPct val="90000"/>
              </a:lnSpc>
              <a:spcBef>
                <a:spcPts val="0"/>
              </a:spcBef>
              <a:spcAft>
                <a:spcPts val="0"/>
              </a:spcAft>
              <a:buClr>
                <a:schemeClr val="accent1"/>
              </a:buClr>
              <a:buSzPct val="100000"/>
              <a:buFont typeface="Arial"/>
              <a:buChar char="•"/>
            </a:pPr>
            <a:endParaRPr lang="en-US" sz="2000" b="0" i="0" u="none" strike="noStrike" cap="none" dirty="0" smtClean="0">
              <a:solidFill>
                <a:schemeClr val="lt1"/>
              </a:solidFill>
              <a:latin typeface="Georgia"/>
              <a:ea typeface="Georgia"/>
              <a:cs typeface="Georgia"/>
              <a:sym typeface="Georgia"/>
            </a:endParaRPr>
          </a:p>
          <a:p>
            <a:pPr marL="228600" marR="0" lvl="0" indent="-228600" algn="l" rtl="0">
              <a:lnSpc>
                <a:spcPct val="90000"/>
              </a:lnSpc>
              <a:spcBef>
                <a:spcPts val="0"/>
              </a:spcBef>
              <a:spcAft>
                <a:spcPts val="0"/>
              </a:spcAft>
              <a:buClr>
                <a:schemeClr val="accent1"/>
              </a:buClr>
              <a:buSzPct val="100000"/>
              <a:buFont typeface="Arial"/>
              <a:buChar char="•"/>
            </a:pPr>
            <a:r>
              <a:rPr lang="en-US" sz="2000" b="0" i="0" u="none" strike="noStrike" cap="none" dirty="0" smtClean="0">
                <a:solidFill>
                  <a:schemeClr val="lt1"/>
                </a:solidFill>
                <a:latin typeface="Georgia"/>
                <a:ea typeface="Georgia"/>
                <a:cs typeface="Georgia"/>
                <a:sym typeface="Georgia"/>
              </a:rPr>
              <a:t>Emotions</a:t>
            </a:r>
            <a:r>
              <a:rPr lang="en-US" sz="2000" b="0" i="0" u="none" strike="noStrike" cap="none" dirty="0">
                <a:solidFill>
                  <a:schemeClr val="lt1"/>
                </a:solidFill>
                <a:latin typeface="Georgia"/>
                <a:ea typeface="Georgia"/>
                <a:cs typeface="Georgia"/>
                <a:sym typeface="Georgia"/>
              </a:rPr>
              <a:t>: Select and prioritize </a:t>
            </a:r>
            <a:r>
              <a:rPr lang="en-US" sz="2000" b="0" i="0" u="none" strike="noStrike" cap="none" dirty="0" smtClean="0">
                <a:solidFill>
                  <a:schemeClr val="lt1"/>
                </a:solidFill>
                <a:latin typeface="Georgia"/>
                <a:ea typeface="Georgia"/>
                <a:cs typeface="Georgia"/>
                <a:sym typeface="Georgia"/>
              </a:rPr>
              <a:t>motivational preferences for </a:t>
            </a:r>
            <a:r>
              <a:rPr lang="en-US" sz="2000" b="0" i="0" u="none" strike="noStrike" cap="none" dirty="0">
                <a:solidFill>
                  <a:schemeClr val="lt1"/>
                </a:solidFill>
                <a:latin typeface="Georgia"/>
                <a:ea typeface="Georgia"/>
                <a:cs typeface="Georgia"/>
                <a:sym typeface="Georgia"/>
              </a:rPr>
              <a:t>future experiences</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dirty="0">
                <a:solidFill>
                  <a:schemeClr val="lt1"/>
                </a:solidFill>
                <a:latin typeface="Georgia"/>
                <a:ea typeface="Georgia"/>
                <a:cs typeface="Georgia"/>
                <a:sym typeface="Georgia"/>
              </a:rPr>
              <a:t>Values: Internal personal beliefs; Virtues: External common moral perceptions</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dirty="0" smtClean="0">
                <a:solidFill>
                  <a:schemeClr val="lt1"/>
                </a:solidFill>
                <a:latin typeface="Georgia"/>
                <a:ea typeface="Georgia"/>
                <a:cs typeface="Georgia"/>
                <a:sym typeface="Georgia"/>
              </a:rPr>
              <a:t>Interests</a:t>
            </a:r>
            <a:r>
              <a:rPr lang="en-US" sz="2000" b="0" i="0" u="none" strike="noStrike" cap="none" dirty="0">
                <a:solidFill>
                  <a:schemeClr val="lt1"/>
                </a:solidFill>
                <a:latin typeface="Georgia"/>
                <a:ea typeface="Georgia"/>
                <a:cs typeface="Georgia"/>
                <a:sym typeface="Georgia"/>
              </a:rPr>
              <a:t>: Past, present and future topics, places, spaces, experiences as goals</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dirty="0">
                <a:solidFill>
                  <a:schemeClr val="lt1"/>
                </a:solidFill>
                <a:latin typeface="Georgia"/>
                <a:ea typeface="Georgia"/>
                <a:cs typeface="Georgia"/>
                <a:sym typeface="Georgia"/>
              </a:rPr>
              <a:t>Frequencies: Health, well being, travel, love, family, learning, spirituality etc.</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dirty="0" smtClean="0">
                <a:solidFill>
                  <a:schemeClr val="lt1"/>
                </a:solidFill>
                <a:latin typeface="Georgia"/>
                <a:ea typeface="Georgia"/>
                <a:cs typeface="Georgia"/>
                <a:sym typeface="Georgia"/>
              </a:rPr>
              <a:t>Accomplishment: Skills </a:t>
            </a:r>
            <a:r>
              <a:rPr lang="en-US" sz="2000" b="0" i="0" u="none" strike="noStrike" cap="none" dirty="0">
                <a:solidFill>
                  <a:schemeClr val="lt1"/>
                </a:solidFill>
                <a:latin typeface="Georgia"/>
                <a:ea typeface="Georgia"/>
                <a:cs typeface="Georgia"/>
                <a:sym typeface="Georgia"/>
              </a:rPr>
              <a:t>and competencies </a:t>
            </a:r>
            <a:r>
              <a:rPr lang="en-US" sz="2000" b="0" i="0" u="none" strike="noStrike" cap="none" dirty="0" smtClean="0">
                <a:solidFill>
                  <a:schemeClr val="lt1"/>
                </a:solidFill>
                <a:latin typeface="Georgia"/>
                <a:ea typeface="Georgia"/>
                <a:cs typeface="Georgia"/>
                <a:sym typeface="Georgia"/>
              </a:rPr>
              <a:t>for </a:t>
            </a:r>
            <a:r>
              <a:rPr lang="en-US" sz="2000" b="0" i="0" u="none" strike="noStrike" cap="none" dirty="0">
                <a:solidFill>
                  <a:schemeClr val="lt1"/>
                </a:solidFill>
                <a:latin typeface="Georgia"/>
                <a:ea typeface="Georgia"/>
                <a:cs typeface="Georgia"/>
                <a:sym typeface="Georgia"/>
              </a:rPr>
              <a:t>performing essential activities</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dirty="0" smtClean="0">
                <a:solidFill>
                  <a:schemeClr val="lt1"/>
                </a:solidFill>
                <a:latin typeface="Georgia"/>
                <a:ea typeface="Georgia"/>
                <a:cs typeface="Georgia"/>
                <a:sym typeface="Georgia"/>
              </a:rPr>
              <a:t>Hierarchies: Authority </a:t>
            </a:r>
            <a:r>
              <a:rPr lang="en-US" sz="2000" b="0" i="0" u="none" strike="noStrike" cap="none" dirty="0">
                <a:solidFill>
                  <a:schemeClr val="lt1"/>
                </a:solidFill>
                <a:latin typeface="Georgia"/>
                <a:ea typeface="Georgia"/>
                <a:cs typeface="Georgia"/>
                <a:sym typeface="Georgia"/>
              </a:rPr>
              <a:t>in personal and social life; local, regional and </a:t>
            </a:r>
            <a:r>
              <a:rPr lang="en-US" sz="2000" b="0" i="0" u="none" strike="noStrike" cap="none" dirty="0" smtClean="0">
                <a:solidFill>
                  <a:schemeClr val="lt1"/>
                </a:solidFill>
                <a:latin typeface="Georgia"/>
                <a:ea typeface="Georgia"/>
                <a:cs typeface="Georgia"/>
                <a:sym typeface="Georgia"/>
              </a:rPr>
              <a:t>global</a:t>
            </a:r>
            <a:endParaRPr lang="en-US" sz="2000" b="0" i="0" u="none" strike="noStrike" cap="none" dirty="0">
              <a:solidFill>
                <a:schemeClr val="lt1"/>
              </a:solidFill>
              <a:latin typeface="Georgia"/>
              <a:ea typeface="Georgia"/>
              <a:cs typeface="Georgia"/>
              <a:sym typeface="Georgia"/>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36415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117" y="2364154"/>
            <a:ext cx="5205883" cy="4493846"/>
          </a:xfrm>
          <a:prstGeom prst="rect">
            <a:avLst/>
          </a:prstGeom>
        </p:spPr>
      </p:pic>
      <p:pic>
        <p:nvPicPr>
          <p:cNvPr id="2" name="Picture 1"/>
          <p:cNvPicPr>
            <a:picLocks noChangeAspect="1"/>
          </p:cNvPicPr>
          <p:nvPr/>
        </p:nvPicPr>
        <p:blipFill>
          <a:blip r:embed="rId4"/>
          <a:stretch>
            <a:fillRect/>
          </a:stretch>
        </p:blipFill>
        <p:spPr>
          <a:xfrm>
            <a:off x="0" y="2364154"/>
            <a:ext cx="6986117" cy="4493846"/>
          </a:xfrm>
          <a:prstGeom prst="rect">
            <a:avLst/>
          </a:prstGeom>
        </p:spPr>
      </p:pic>
    </p:spTree>
    <p:extLst>
      <p:ext uri="{BB962C8B-B14F-4D97-AF65-F5344CB8AC3E}">
        <p14:creationId xmlns:p14="http://schemas.microsoft.com/office/powerpoint/2010/main" val="3209751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055077" y="362303"/>
            <a:ext cx="10120923" cy="106993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Georgia"/>
              <a:buNone/>
            </a:pPr>
            <a:r>
              <a:rPr lang="en-US" sz="3200" b="0" i="0" u="none" strike="noStrike" cap="none" dirty="0" smtClean="0">
                <a:solidFill>
                  <a:schemeClr val="accent1"/>
                </a:solidFill>
                <a:latin typeface="Georgia"/>
                <a:ea typeface="Georgia"/>
                <a:cs typeface="Georgia"/>
                <a:sym typeface="Georgia"/>
              </a:rPr>
              <a:t>AuraOZ </a:t>
            </a:r>
            <a:r>
              <a:rPr lang="en-US" sz="3200" b="0" i="0" u="none" strike="noStrike" cap="none" dirty="0">
                <a:solidFill>
                  <a:schemeClr val="accent1"/>
                </a:solidFill>
                <a:latin typeface="Georgia"/>
                <a:ea typeface="Georgia"/>
                <a:cs typeface="Georgia"/>
                <a:sym typeface="Georgia"/>
              </a:rPr>
              <a:t>Introduction </a:t>
            </a:r>
            <a:r>
              <a:rPr lang="en-US" sz="3200" b="0" i="0" u="none" strike="noStrike" cap="none" dirty="0" smtClean="0">
                <a:solidFill>
                  <a:schemeClr val="accent1"/>
                </a:solidFill>
                <a:latin typeface="Georgia"/>
                <a:ea typeface="Georgia"/>
                <a:cs typeface="Georgia"/>
                <a:sym typeface="Georgia"/>
              </a:rPr>
              <a:t>Process for Classrooms &amp; Demos</a:t>
            </a:r>
            <a:endParaRPr lang="en-US" sz="3200" b="0" i="0" u="none" strike="noStrike" cap="none" dirty="0">
              <a:solidFill>
                <a:schemeClr val="accent1"/>
              </a:solidFill>
              <a:latin typeface="Georgia"/>
              <a:ea typeface="Georgia"/>
              <a:cs typeface="Georgia"/>
              <a:sym typeface="Georgia"/>
            </a:endParaRPr>
          </a:p>
        </p:txBody>
      </p:sp>
      <p:pic>
        <p:nvPicPr>
          <p:cNvPr id="152" name="Shape 152"/>
          <p:cNvPicPr preferRelativeResize="0">
            <a:picLocks noGrp="1"/>
          </p:cNvPicPr>
          <p:nvPr>
            <p:ph type="body" idx="1"/>
          </p:nvPr>
        </p:nvPicPr>
        <p:blipFill rotWithShape="1">
          <a:blip r:embed="rId3">
            <a:alphaModFix/>
          </a:blip>
          <a:srcRect/>
          <a:stretch/>
        </p:blipFill>
        <p:spPr>
          <a:xfrm>
            <a:off x="1008187" y="2016834"/>
            <a:ext cx="10120923" cy="4423043"/>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295400" y="362303"/>
            <a:ext cx="9601200" cy="1069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Georgia"/>
              <a:buNone/>
            </a:pPr>
            <a:r>
              <a:rPr lang="en-US" sz="3200" b="0" i="0" u="none" strike="noStrike" cap="none" dirty="0" smtClean="0">
                <a:solidFill>
                  <a:schemeClr val="accent1"/>
                </a:solidFill>
                <a:latin typeface="Georgia"/>
                <a:ea typeface="Georgia"/>
                <a:cs typeface="Georgia"/>
                <a:sym typeface="Georgia"/>
              </a:rPr>
              <a:t>Towards personal artificial intelligence agent </a:t>
            </a:r>
            <a:r>
              <a:rPr lang="en-US" dirty="0" smtClean="0"/>
              <a:t>Aura: </a:t>
            </a:r>
            <a:r>
              <a:rPr lang="en-US" sz="3200" b="0" i="0" u="none" strike="noStrike" cap="none" dirty="0" smtClean="0">
                <a:solidFill>
                  <a:schemeClr val="accent1"/>
                </a:solidFill>
                <a:latin typeface="Georgia"/>
                <a:ea typeface="Georgia"/>
                <a:cs typeface="Georgia"/>
                <a:sym typeface="Georgia"/>
              </a:rPr>
              <a:t>Record </a:t>
            </a:r>
            <a:r>
              <a:rPr lang="en-US" sz="3200" b="0" i="0" u="none" strike="noStrike" cap="none" dirty="0">
                <a:solidFill>
                  <a:schemeClr val="accent1"/>
                </a:solidFill>
                <a:latin typeface="Georgia"/>
                <a:ea typeface="Georgia"/>
                <a:cs typeface="Georgia"/>
                <a:sym typeface="Georgia"/>
              </a:rPr>
              <a:t>the 3000 Most Common English Words</a:t>
            </a:r>
          </a:p>
        </p:txBody>
      </p:sp>
      <p:pic>
        <p:nvPicPr>
          <p:cNvPr id="166" name="Shape 166"/>
          <p:cNvPicPr preferRelativeResize="0">
            <a:picLocks noGrp="1"/>
          </p:cNvPicPr>
          <p:nvPr>
            <p:ph type="body" idx="1"/>
          </p:nvPr>
        </p:nvPicPr>
        <p:blipFill rotWithShape="1">
          <a:blip r:embed="rId3">
            <a:alphaModFix/>
          </a:blip>
          <a:srcRect/>
          <a:stretch/>
        </p:blipFill>
        <p:spPr>
          <a:xfrm>
            <a:off x="571831" y="2353585"/>
            <a:ext cx="3933000" cy="4348200"/>
          </a:xfrm>
          <a:prstGeom prst="rect">
            <a:avLst/>
          </a:prstGeom>
          <a:noFill/>
          <a:ln>
            <a:noFill/>
          </a:ln>
        </p:spPr>
      </p:pic>
      <p:sp>
        <p:nvSpPr>
          <p:cNvPr id="167" name="Shape 167"/>
          <p:cNvSpPr/>
          <p:nvPr/>
        </p:nvSpPr>
        <p:spPr>
          <a:xfrm>
            <a:off x="1335954" y="1559954"/>
            <a:ext cx="2404799" cy="646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cap="none">
                <a:solidFill>
                  <a:schemeClr val="accent4"/>
                </a:solidFill>
                <a:latin typeface="Georgia"/>
                <a:ea typeface="Georgia"/>
                <a:cs typeface="Georgia"/>
                <a:sym typeface="Georgia"/>
              </a:rPr>
              <a:t>Auto-Cue</a:t>
            </a:r>
          </a:p>
        </p:txBody>
      </p:sp>
      <p:sp>
        <p:nvSpPr>
          <p:cNvPr id="168" name="Shape 168"/>
          <p:cNvSpPr/>
          <p:nvPr/>
        </p:nvSpPr>
        <p:spPr>
          <a:xfrm>
            <a:off x="5716939" y="1559954"/>
            <a:ext cx="5428200" cy="646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cap="none">
                <a:solidFill>
                  <a:schemeClr val="accent4"/>
                </a:solidFill>
                <a:latin typeface="Georgia"/>
                <a:ea typeface="Georgia"/>
                <a:cs typeface="Georgia"/>
                <a:sym typeface="Georgia"/>
              </a:rPr>
              <a:t>Record Video &amp; Audio</a:t>
            </a:r>
          </a:p>
        </p:txBody>
      </p:sp>
      <p:pic>
        <p:nvPicPr>
          <p:cNvPr id="169" name="Shape 169"/>
          <p:cNvPicPr preferRelativeResize="0"/>
          <p:nvPr/>
        </p:nvPicPr>
        <p:blipFill rotWithShape="1">
          <a:blip r:embed="rId4">
            <a:alphaModFix/>
          </a:blip>
          <a:srcRect/>
          <a:stretch/>
        </p:blipFill>
        <p:spPr>
          <a:xfrm>
            <a:off x="5716939" y="2353585"/>
            <a:ext cx="5464500" cy="4357800"/>
          </a:xfrm>
          <a:prstGeom prst="rect">
            <a:avLst/>
          </a:prstGeom>
          <a:noFill/>
          <a:ln>
            <a:noFill/>
          </a:ln>
        </p:spPr>
      </p:pic>
      <p:sp>
        <p:nvSpPr>
          <p:cNvPr id="170" name="Shape 170"/>
          <p:cNvSpPr/>
          <p:nvPr/>
        </p:nvSpPr>
        <p:spPr>
          <a:xfrm>
            <a:off x="3445390" y="4350075"/>
            <a:ext cx="3879448" cy="1343981"/>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rgbClr val="00FF00"/>
                </a:solidFill>
                <a:latin typeface="Impact"/>
              </a:rPr>
              <a:t>Video</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295400" y="362303"/>
            <a:ext cx="9601200" cy="1069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Georgia"/>
              <a:buNone/>
            </a:pPr>
            <a:r>
              <a:rPr lang="en-US" sz="3200" b="0" i="0" u="none" strike="noStrike" cap="none">
                <a:solidFill>
                  <a:schemeClr val="accent1"/>
                </a:solidFill>
                <a:latin typeface="Georgia"/>
                <a:ea typeface="Georgia"/>
                <a:cs typeface="Georgia"/>
                <a:sym typeface="Georgia"/>
              </a:rPr>
              <a:t>Phonetics: 2D+Text+A/V are Tied to Avatar Motion</a:t>
            </a:r>
          </a:p>
        </p:txBody>
      </p:sp>
      <p:pic>
        <p:nvPicPr>
          <p:cNvPr id="176" name="Shape 176"/>
          <p:cNvPicPr preferRelativeResize="0">
            <a:picLocks noGrp="1"/>
          </p:cNvPicPr>
          <p:nvPr>
            <p:ph type="body" idx="1"/>
          </p:nvPr>
        </p:nvPicPr>
        <p:blipFill rotWithShape="1">
          <a:blip r:embed="rId3">
            <a:alphaModFix/>
          </a:blip>
          <a:srcRect/>
          <a:stretch/>
        </p:blipFill>
        <p:spPr>
          <a:xfrm>
            <a:off x="1120475" y="1538799"/>
            <a:ext cx="9601200" cy="5319300"/>
          </a:xfrm>
          <a:prstGeom prst="rect">
            <a:avLst/>
          </a:prstGeom>
          <a:noFill/>
          <a:ln>
            <a:noFill/>
          </a:ln>
        </p:spPr>
      </p:pic>
      <p:sp>
        <p:nvSpPr>
          <p:cNvPr id="177" name="Shape 177"/>
          <p:cNvSpPr/>
          <p:nvPr/>
        </p:nvSpPr>
        <p:spPr>
          <a:xfrm>
            <a:off x="1649540" y="4434450"/>
            <a:ext cx="3879448" cy="1343981"/>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rgbClr val="00FF00"/>
                </a:solidFill>
                <a:latin typeface="Impact"/>
              </a:rPr>
              <a:t>Video</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a:picLocks noGrp="1"/>
          </p:cNvPicPr>
          <p:nvPr>
            <p:ph type="body" idx="1"/>
          </p:nvPr>
        </p:nvPicPr>
        <p:blipFill rotWithShape="1">
          <a:blip r:embed="rId3">
            <a:alphaModFix/>
          </a:blip>
          <a:srcRect/>
          <a:stretch/>
        </p:blipFill>
        <p:spPr>
          <a:xfrm>
            <a:off x="-22500" y="0"/>
            <a:ext cx="12214500" cy="6858000"/>
          </a:xfrm>
          <a:prstGeom prst="rect">
            <a:avLst/>
          </a:prstGeom>
          <a:noFill/>
          <a:ln>
            <a:noFill/>
          </a:ln>
        </p:spPr>
      </p:pic>
      <p:sp>
        <p:nvSpPr>
          <p:cNvPr id="183" name="Shape 183"/>
          <p:cNvSpPr/>
          <p:nvPr/>
        </p:nvSpPr>
        <p:spPr>
          <a:xfrm>
            <a:off x="234462" y="6291385"/>
            <a:ext cx="11723076" cy="496581"/>
          </a:xfrm>
          <a:prstGeom prst="rect">
            <a:avLst/>
          </a:prstGeom>
        </p:spPr>
        <p:txBody>
          <a:bodyPr>
            <a:prstTxWarp prst="textPlain">
              <a:avLst/>
            </a:prstTxWarp>
          </a:bodyPr>
          <a:lstStyle/>
          <a:p>
            <a:pPr lvl="0" algn="ctr"/>
            <a:r>
              <a:rPr lang="en-AU" b="0" i="0" dirty="0" smtClean="0">
                <a:ln w="9525" cap="flat" cmpd="sng">
                  <a:solidFill>
                    <a:schemeClr val="dk2"/>
                  </a:solidFill>
                  <a:prstDash val="solid"/>
                  <a:round/>
                  <a:headEnd type="none" w="med" len="med"/>
                  <a:tailEnd type="none" w="med" len="med"/>
                </a:ln>
                <a:solidFill>
                  <a:srgbClr val="00FF00"/>
                </a:solidFill>
                <a:latin typeface="Impact"/>
              </a:rPr>
              <a:t>Build Software </a:t>
            </a:r>
            <a:r>
              <a:rPr b="0" i="0" dirty="0" smtClean="0">
                <a:ln w="9525" cap="flat" cmpd="sng">
                  <a:solidFill>
                    <a:schemeClr val="dk2"/>
                  </a:solidFill>
                  <a:prstDash val="solid"/>
                  <a:round/>
                  <a:headEnd type="none" w="med" len="med"/>
                  <a:tailEnd type="none" w="med" len="med"/>
                </a:ln>
                <a:solidFill>
                  <a:srgbClr val="00FF00"/>
                </a:solidFill>
                <a:latin typeface="Impact"/>
              </a:rPr>
              <a:t>Demo</a:t>
            </a:r>
            <a:r>
              <a:rPr lang="en-AU" b="0" i="0" dirty="0" smtClean="0">
                <a:ln w="9525" cap="flat" cmpd="sng">
                  <a:solidFill>
                    <a:schemeClr val="dk2"/>
                  </a:solidFill>
                  <a:prstDash val="solid"/>
                  <a:round/>
                  <a:headEnd type="none" w="med" len="med"/>
                  <a:tailEnd type="none" w="med" len="med"/>
                </a:ln>
                <a:solidFill>
                  <a:srgbClr val="00FF00"/>
                </a:solidFill>
                <a:latin typeface="Impact"/>
              </a:rPr>
              <a:t> for this type of self created data</a:t>
            </a:r>
            <a:endParaRPr b="0" i="0" dirty="0">
              <a:ln w="9525" cap="flat" cmpd="sng">
                <a:solidFill>
                  <a:schemeClr val="dk2"/>
                </a:solidFill>
                <a:prstDash val="solid"/>
                <a:round/>
                <a:headEnd type="none" w="med" len="med"/>
                <a:tailEnd type="none" w="med" len="med"/>
              </a:ln>
              <a:solidFill>
                <a:srgbClr val="00FF00"/>
              </a:solidFill>
              <a:latin typeface="Impact"/>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295400" y="362303"/>
            <a:ext cx="9601200" cy="106994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3200" b="0" i="0" u="none" strike="noStrike" cap="none">
                <a:solidFill>
                  <a:schemeClr val="accent1"/>
                </a:solidFill>
                <a:latin typeface="Georgia"/>
                <a:ea typeface="Georgia"/>
                <a:cs typeface="Georgia"/>
                <a:sym typeface="Georgia"/>
              </a:rPr>
              <a:t>Design Smart Wearables for Individual Preferences</a:t>
            </a:r>
          </a:p>
        </p:txBody>
      </p:sp>
      <p:sp>
        <p:nvSpPr>
          <p:cNvPr id="237" name="Shape 237"/>
          <p:cNvSpPr txBox="1">
            <a:spLocks noGrp="1"/>
          </p:cNvSpPr>
          <p:nvPr>
            <p:ph type="body" idx="1"/>
          </p:nvPr>
        </p:nvSpPr>
        <p:spPr>
          <a:xfrm>
            <a:off x="1295400" y="2067339"/>
            <a:ext cx="9601200" cy="4109623"/>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Create an interactive 3D model with “body real estate” for smart accessories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Identify the best sensors available for biometrics, environment and connectivity</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Identify opportunities for further sensory research and development goals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Identify the best micro, </a:t>
            </a:r>
            <a:r>
              <a:rPr lang="en-US" sz="2000" b="0" i="0" u="none" strike="noStrike" cap="none" dirty="0" err="1">
                <a:solidFill>
                  <a:schemeClr val="lt1"/>
                </a:solidFill>
                <a:latin typeface="Georgia"/>
                <a:ea typeface="Georgia"/>
                <a:cs typeface="Georgia"/>
                <a:sym typeface="Georgia"/>
              </a:rPr>
              <a:t>nano</a:t>
            </a:r>
            <a:r>
              <a:rPr lang="en-US" sz="2000" b="0" i="0" u="none" strike="noStrike" cap="none" dirty="0">
                <a:solidFill>
                  <a:schemeClr val="lt1"/>
                </a:solidFill>
                <a:latin typeface="Georgia"/>
                <a:ea typeface="Georgia"/>
                <a:cs typeface="Georgia"/>
                <a:sym typeface="Georgia"/>
              </a:rPr>
              <a:t>  and quantum processors for each accessory type</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Identify opportunities for further research and development of processors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Create “easy match” patterns for interchangeable smart fashionable accessories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Engineer a process to customize accessories to match high definition body scan</a:t>
            </a:r>
          </a:p>
          <a:p>
            <a:pPr marL="228600" marR="0" lvl="0" indent="-228600" algn="l" rtl="0">
              <a:lnSpc>
                <a:spcPct val="90000"/>
              </a:lnSpc>
              <a:spcBef>
                <a:spcPts val="1800"/>
              </a:spcBef>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Create a supply chain for rapid prototyping devices using the best materials</a:t>
            </a:r>
          </a:p>
        </p:txBody>
      </p:sp>
    </p:spTree>
    <p:extLst>
      <p:ext uri="{BB962C8B-B14F-4D97-AF65-F5344CB8AC3E}">
        <p14:creationId xmlns:p14="http://schemas.microsoft.com/office/powerpoint/2010/main" val="882131203"/>
      </p:ext>
    </p:extLst>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a:picLocks noGrp="1"/>
          </p:cNvPicPr>
          <p:nvPr>
            <p:ph type="body" idx="1"/>
          </p:nvPr>
        </p:nvPicPr>
        <p:blipFill rotWithShape="1">
          <a:blip r:embed="rId3">
            <a:alphaModFix/>
          </a:blip>
          <a:srcRect/>
          <a:stretch/>
        </p:blipFill>
        <p:spPr>
          <a:xfrm>
            <a:off x="974125" y="497929"/>
            <a:ext cx="9998700" cy="6359999"/>
          </a:xfrm>
          <a:prstGeom prst="rect">
            <a:avLst/>
          </a:prstGeom>
          <a:noFill/>
          <a:ln>
            <a:noFill/>
          </a:ln>
        </p:spPr>
      </p:pic>
      <p:sp>
        <p:nvSpPr>
          <p:cNvPr id="189" name="Shape 189" descr="Image result for youtube logo transparent"/>
          <p:cNvSpPr/>
          <p:nvPr/>
        </p:nvSpPr>
        <p:spPr>
          <a:xfrm>
            <a:off x="155575" y="-144463"/>
            <a:ext cx="304800" cy="30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lt1"/>
              </a:solidFill>
              <a:latin typeface="Georgia"/>
              <a:ea typeface="Georgia"/>
              <a:cs typeface="Georgia"/>
              <a:sym typeface="Georgia"/>
            </a:endParaRPr>
          </a:p>
        </p:txBody>
      </p:sp>
      <p:pic>
        <p:nvPicPr>
          <p:cNvPr id="190" name="Shape 190" descr="Image result for youtube logo transparent">
            <a:hlinkClick r:id="rId4"/>
          </p:cNvPr>
          <p:cNvPicPr preferRelativeResize="0"/>
          <p:nvPr/>
        </p:nvPicPr>
        <p:blipFill rotWithShape="1">
          <a:blip r:embed="rId5">
            <a:alphaModFix/>
          </a:blip>
          <a:srcRect/>
          <a:stretch/>
        </p:blipFill>
        <p:spPr>
          <a:xfrm>
            <a:off x="307975" y="2878417"/>
            <a:ext cx="1772100" cy="193650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295400" y="362303"/>
            <a:ext cx="9601200" cy="1069800"/>
          </a:xfrm>
          <a:prstGeom prst="rect">
            <a:avLst/>
          </a:prstGeom>
        </p:spPr>
        <p:txBody>
          <a:bodyPr lIns="91425" tIns="91425" rIns="91425" bIns="91425" anchor="b" anchorCtr="0">
            <a:noAutofit/>
          </a:bodyPr>
          <a:lstStyle/>
          <a:p>
            <a:pPr lvl="0">
              <a:spcBef>
                <a:spcPts val="0"/>
              </a:spcBef>
              <a:buNone/>
            </a:pPr>
            <a:r>
              <a:rPr lang="en-US" dirty="0"/>
              <a:t>Participatory Governance </a:t>
            </a:r>
            <a:r>
              <a:rPr lang="en-US" dirty="0" smtClean="0"/>
              <a:t>Thought Experiments</a:t>
            </a:r>
            <a:endParaRPr lang="en-US" dirty="0"/>
          </a:p>
        </p:txBody>
      </p:sp>
      <p:sp>
        <p:nvSpPr>
          <p:cNvPr id="289" name="Shape 289"/>
          <p:cNvSpPr txBox="1"/>
          <p:nvPr/>
        </p:nvSpPr>
        <p:spPr>
          <a:xfrm>
            <a:off x="1289650" y="1686889"/>
            <a:ext cx="11441700" cy="927600"/>
          </a:xfrm>
          <a:prstGeom prst="rect">
            <a:avLst/>
          </a:prstGeom>
          <a:noFill/>
          <a:ln>
            <a:noFill/>
          </a:ln>
        </p:spPr>
        <p:txBody>
          <a:bodyPr lIns="91425" tIns="91425" rIns="91425" bIns="91425" anchor="t" anchorCtr="0">
            <a:noAutofit/>
          </a:bodyPr>
          <a:lstStyle/>
          <a:p>
            <a:pPr lvl="0" rtl="0">
              <a:spcBef>
                <a:spcPts val="0"/>
              </a:spcBef>
              <a:buNone/>
            </a:pPr>
            <a:r>
              <a:rPr lang="en-US" sz="4200" b="1" dirty="0">
                <a:solidFill>
                  <a:srgbClr val="FFFFFF"/>
                </a:solidFill>
                <a:latin typeface="Amatic SC"/>
                <a:ea typeface="Amatic SC"/>
                <a:cs typeface="Amatic SC"/>
                <a:sym typeface="Amatic SC"/>
              </a:rPr>
              <a:t>Reimagine Global Governance</a:t>
            </a:r>
          </a:p>
        </p:txBody>
      </p:sp>
      <p:sp>
        <p:nvSpPr>
          <p:cNvPr id="290" name="Shape 290"/>
          <p:cNvSpPr txBox="1"/>
          <p:nvPr/>
        </p:nvSpPr>
        <p:spPr>
          <a:xfrm>
            <a:off x="539400" y="2618325"/>
            <a:ext cx="12192000" cy="3868500"/>
          </a:xfrm>
          <a:prstGeom prst="rect">
            <a:avLst/>
          </a:prstGeom>
          <a:noFill/>
          <a:ln>
            <a:noFill/>
          </a:ln>
        </p:spPr>
        <p:txBody>
          <a:bodyPr lIns="91425" tIns="91425" rIns="91425" bIns="91425" anchor="t" anchorCtr="0">
            <a:noAutofit/>
          </a:bodyPr>
          <a:lstStyle/>
          <a:p>
            <a:pPr marL="457200" lvl="0" indent="-381000">
              <a:lnSpc>
                <a:spcPct val="115000"/>
              </a:lnSpc>
              <a:buClr>
                <a:srgbClr val="FFFFFF"/>
              </a:buClr>
              <a:buSzPct val="100000"/>
            </a:pPr>
            <a:r>
              <a:rPr lang="en-US" sz="2400" dirty="0">
                <a:solidFill>
                  <a:srgbClr val="FFFFFF"/>
                </a:solidFill>
                <a:latin typeface="Source Code Pro"/>
                <a:ea typeface="Source Code Pro"/>
                <a:cs typeface="Source Code Pro"/>
                <a:sym typeface="Source Code Pro"/>
              </a:rPr>
              <a:t>Aura Operating Zeitgeist </a:t>
            </a:r>
            <a:r>
              <a:rPr lang="en-US" sz="2400" dirty="0" smtClean="0">
                <a:solidFill>
                  <a:srgbClr val="FFFFFF"/>
                </a:solidFill>
                <a:latin typeface="Source Code Pro"/>
                <a:ea typeface="Source Code Pro"/>
                <a:cs typeface="Source Code Pro"/>
                <a:sym typeface="Source Code Pro"/>
              </a:rPr>
              <a:t>(</a:t>
            </a:r>
            <a:r>
              <a:rPr lang="en-US" sz="2400" dirty="0" smtClean="0">
                <a:solidFill>
                  <a:srgbClr val="FF0000"/>
                </a:solidFill>
                <a:latin typeface="Georgia"/>
                <a:ea typeface="Georgia"/>
                <a:cs typeface="Georgia"/>
                <a:sym typeface="Georgia"/>
              </a:rPr>
              <a:t>A</a:t>
            </a:r>
            <a:r>
              <a:rPr lang="en-US" sz="2400" dirty="0" smtClean="0">
                <a:solidFill>
                  <a:srgbClr val="FFC000"/>
                </a:solidFill>
                <a:latin typeface="Georgia"/>
                <a:ea typeface="Georgia"/>
                <a:cs typeface="Georgia"/>
                <a:sym typeface="Georgia"/>
              </a:rPr>
              <a:t>u</a:t>
            </a:r>
            <a:r>
              <a:rPr lang="en-US" sz="2400" dirty="0" smtClean="0">
                <a:solidFill>
                  <a:srgbClr val="00B050"/>
                </a:solidFill>
                <a:latin typeface="Georgia"/>
                <a:ea typeface="Georgia"/>
                <a:cs typeface="Georgia"/>
                <a:sym typeface="Georgia"/>
              </a:rPr>
              <a:t>r</a:t>
            </a:r>
            <a:r>
              <a:rPr lang="en-US" sz="2400" dirty="0" smtClean="0">
                <a:solidFill>
                  <a:srgbClr val="00B0F0"/>
                </a:solidFill>
                <a:latin typeface="Georgia"/>
                <a:ea typeface="Georgia"/>
                <a:cs typeface="Georgia"/>
                <a:sym typeface="Georgia"/>
              </a:rPr>
              <a:t>a</a:t>
            </a:r>
            <a:r>
              <a:rPr lang="en-US" sz="2400" dirty="0" smtClean="0">
                <a:solidFill>
                  <a:srgbClr val="B495CC"/>
                </a:solidFill>
                <a:latin typeface="Georgia"/>
                <a:ea typeface="Georgia"/>
                <a:cs typeface="Georgia"/>
                <a:sym typeface="Georgia"/>
              </a:rPr>
              <a:t>O</a:t>
            </a:r>
            <a:r>
              <a:rPr lang="en-US" sz="2400" dirty="0" smtClean="0">
                <a:solidFill>
                  <a:srgbClr val="EEA3B3"/>
                </a:solidFill>
                <a:latin typeface="Georgia"/>
                <a:ea typeface="Georgia"/>
                <a:cs typeface="Georgia"/>
                <a:sym typeface="Georgia"/>
              </a:rPr>
              <a:t>Z</a:t>
            </a:r>
            <a:r>
              <a:rPr lang="en-US" sz="2400" dirty="0" smtClean="0">
                <a:solidFill>
                  <a:schemeClr val="bg1"/>
                </a:solidFill>
                <a:latin typeface="Georgia"/>
                <a:ea typeface="Georgia"/>
                <a:cs typeface="Georgia"/>
                <a:sym typeface="Georgia"/>
              </a:rPr>
              <a:t>.com</a:t>
            </a:r>
            <a:r>
              <a:rPr lang="en-US" sz="2400" dirty="0" smtClean="0">
                <a:solidFill>
                  <a:schemeClr val="bg1"/>
                </a:solidFill>
                <a:latin typeface="Source Code Pro"/>
                <a:ea typeface="Source Code Pro"/>
                <a:cs typeface="Source Code Pro"/>
                <a:sym typeface="Source Code Pro"/>
              </a:rPr>
              <a:t>)</a:t>
            </a:r>
            <a:endParaRPr lang="en-US" sz="2400" dirty="0">
              <a:solidFill>
                <a:schemeClr val="bg1"/>
              </a:solidFill>
              <a:latin typeface="Source Code Pro"/>
              <a:ea typeface="Source Code Pro"/>
              <a:cs typeface="Source Code Pro"/>
              <a:sym typeface="Source Code Pro"/>
            </a:endParaRP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Gamify Democracy for Responsible Abundance</a:t>
            </a: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Virtual Reality and Mixed Reality Simulations</a:t>
            </a: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Quantifiable </a:t>
            </a:r>
            <a:r>
              <a:rPr lang="en-US" sz="2400" dirty="0" smtClean="0">
                <a:solidFill>
                  <a:srgbClr val="FFFFFF"/>
                </a:solidFill>
                <a:latin typeface="Source Code Pro"/>
                <a:ea typeface="Source Code Pro"/>
                <a:cs typeface="Source Code Pro"/>
                <a:sym typeface="Source Code Pro"/>
              </a:rPr>
              <a:t>Verifiable Reputations on Blockchain</a:t>
            </a:r>
            <a:endParaRPr lang="en-US" sz="2400" dirty="0">
              <a:solidFill>
                <a:srgbClr val="FFFFFF"/>
              </a:solidFill>
              <a:latin typeface="Source Code Pro"/>
              <a:ea typeface="Source Code Pro"/>
              <a:cs typeface="Source Code Pro"/>
              <a:sym typeface="Source Code Pro"/>
            </a:endParaRP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True Meaning Language </a:t>
            </a:r>
            <a:r>
              <a:rPr lang="en-US" sz="2400" dirty="0" smtClean="0">
                <a:solidFill>
                  <a:srgbClr val="FFFFFF"/>
                </a:solidFill>
                <a:latin typeface="Source Code Pro"/>
                <a:ea typeface="Source Code Pro"/>
                <a:cs typeface="Source Code Pro"/>
                <a:sym typeface="Source Code Pro"/>
              </a:rPr>
              <a:t>Transliteration Protocol</a:t>
            </a:r>
            <a:endParaRPr lang="en-US" sz="2400" dirty="0">
              <a:solidFill>
                <a:srgbClr val="FFFFFF"/>
              </a:solidFill>
              <a:latin typeface="Source Code Pro"/>
              <a:ea typeface="Source Code Pro"/>
              <a:cs typeface="Source Code Pro"/>
              <a:sym typeface="Source Code Pro"/>
            </a:endParaRPr>
          </a:p>
          <a:p>
            <a:pPr marL="457200" lvl="0" indent="-381000" rtl="0">
              <a:lnSpc>
                <a:spcPct val="115000"/>
              </a:lnSpc>
              <a:spcBef>
                <a:spcPts val="0"/>
              </a:spcBef>
              <a:buClr>
                <a:srgbClr val="FFFFFF"/>
              </a:buClr>
              <a:buSzPct val="100000"/>
            </a:pPr>
            <a:r>
              <a:rPr lang="en-US" sz="2400" dirty="0" smtClean="0">
                <a:solidFill>
                  <a:srgbClr val="FFFFFF"/>
                </a:solidFill>
                <a:latin typeface="Source Code Pro"/>
                <a:ea typeface="Source Code Pro"/>
                <a:cs typeface="Source Code Pro"/>
                <a:sym typeface="Source Code Pro"/>
              </a:rPr>
              <a:t>Personal Extended </a:t>
            </a:r>
            <a:r>
              <a:rPr lang="en-US" sz="2400" dirty="0">
                <a:solidFill>
                  <a:srgbClr val="FFFFFF"/>
                </a:solidFill>
                <a:latin typeface="Source Code Pro"/>
                <a:ea typeface="Source Code Pro"/>
                <a:cs typeface="Source Code Pro"/>
                <a:sym typeface="Source Code Pro"/>
              </a:rPr>
              <a:t>Intelligence Algorithms</a:t>
            </a: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Quantum Superpositioning of Virtual Minds</a:t>
            </a: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Simultaneous Overlapping Conversational Governance Protocol</a:t>
            </a:r>
          </a:p>
          <a:p>
            <a:pPr marL="457200" lvl="0" indent="-381000" rtl="0">
              <a:lnSpc>
                <a:spcPct val="115000"/>
              </a:lnSpc>
              <a:spcBef>
                <a:spcPts val="0"/>
              </a:spcBef>
              <a:buClr>
                <a:srgbClr val="FFFFFF"/>
              </a:buClr>
              <a:buSzPct val="100000"/>
            </a:pPr>
            <a:r>
              <a:rPr lang="en-US" sz="2400" dirty="0">
                <a:solidFill>
                  <a:srgbClr val="FFFFFF"/>
                </a:solidFill>
                <a:latin typeface="Source Code Pro"/>
                <a:ea typeface="Source Code Pro"/>
                <a:cs typeface="Source Code Pro"/>
                <a:sym typeface="Source Code Pro"/>
              </a:rPr>
              <a:t>Millionaire AuraOZ and Billionaire </a:t>
            </a:r>
            <a:r>
              <a:rPr lang="en-US" sz="2400" dirty="0" smtClean="0">
                <a:solidFill>
                  <a:srgbClr val="FFFFFF"/>
                </a:solidFill>
                <a:latin typeface="Source Code Pro"/>
                <a:ea typeface="Source Code Pro"/>
                <a:cs typeface="Source Code Pro"/>
                <a:sym typeface="Source Code Pro"/>
              </a:rPr>
              <a:t>AuraOZ for Role Models</a:t>
            </a:r>
            <a:endParaRPr lang="en-US" sz="2400" dirty="0">
              <a:solidFill>
                <a:srgbClr val="FFFFFF"/>
              </a:solidFill>
              <a:latin typeface="Source Code Pro"/>
              <a:ea typeface="Source Code Pro"/>
              <a:cs typeface="Source Code Pro"/>
              <a:sym typeface="Source Code Pro"/>
            </a:endParaRPr>
          </a:p>
        </p:txBody>
      </p:sp>
      <p:sp>
        <p:nvSpPr>
          <p:cNvPr id="291" name="Shape 291"/>
          <p:cNvSpPr txBox="1"/>
          <p:nvPr/>
        </p:nvSpPr>
        <p:spPr>
          <a:xfrm>
            <a:off x="6960657" y="1828800"/>
            <a:ext cx="4612507" cy="6707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US" sz="2400" dirty="0" smtClean="0">
                <a:solidFill>
                  <a:srgbClr val="FFFFFF"/>
                </a:solidFill>
                <a:latin typeface="Source Code Pro"/>
                <a:ea typeface="Source Code Pro"/>
                <a:cs typeface="Source Code Pro"/>
                <a:sym typeface="Source Code Pro"/>
              </a:rPr>
              <a:t>GamifyDemocracy.com</a:t>
            </a:r>
            <a:endParaRPr lang="en-US" sz="2400" dirty="0">
              <a:solidFill>
                <a:srgbClr val="FFFFFF"/>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130640" y="362303"/>
            <a:ext cx="9601200" cy="1069800"/>
          </a:xfrm>
          <a:prstGeom prst="rect">
            <a:avLst/>
          </a:prstGeom>
        </p:spPr>
        <p:txBody>
          <a:bodyPr lIns="91425" tIns="91425" rIns="91425" bIns="91425" anchor="b" anchorCtr="0">
            <a:noAutofit/>
          </a:bodyPr>
          <a:lstStyle/>
          <a:p>
            <a:pPr lvl="0">
              <a:spcBef>
                <a:spcPts val="0"/>
              </a:spcBef>
              <a:buNone/>
            </a:pPr>
            <a:r>
              <a:rPr lang="en-US" dirty="0" smtClean="0"/>
              <a:t>Initial Coin Offering: </a:t>
            </a:r>
            <a:endParaRPr lang="en-US" dirty="0"/>
          </a:p>
        </p:txBody>
      </p:sp>
      <p:sp>
        <p:nvSpPr>
          <p:cNvPr id="289" name="Shape 289"/>
          <p:cNvSpPr txBox="1"/>
          <p:nvPr/>
        </p:nvSpPr>
        <p:spPr>
          <a:xfrm>
            <a:off x="4996674" y="543196"/>
            <a:ext cx="6379780" cy="927600"/>
          </a:xfrm>
          <a:prstGeom prst="rect">
            <a:avLst/>
          </a:prstGeom>
          <a:noFill/>
          <a:ln>
            <a:noFill/>
          </a:ln>
        </p:spPr>
        <p:txBody>
          <a:bodyPr lIns="91425" tIns="91425" rIns="91425" bIns="91425" anchor="t" anchorCtr="0">
            <a:noAutofit/>
          </a:bodyPr>
          <a:lstStyle/>
          <a:p>
            <a:pPr lvl="0" rtl="0">
              <a:spcBef>
                <a:spcPts val="0"/>
              </a:spcBef>
              <a:buNone/>
            </a:pPr>
            <a:r>
              <a:rPr lang="en-US" sz="4200" b="1" dirty="0" smtClean="0">
                <a:solidFill>
                  <a:srgbClr val="FFFFFF"/>
                </a:solidFill>
                <a:latin typeface="Amatic SC"/>
                <a:ea typeface="Amatic SC"/>
                <a:cs typeface="Amatic SC"/>
                <a:sym typeface="Amatic SC"/>
              </a:rPr>
              <a:t>one Coin to End the monetary system!</a:t>
            </a:r>
            <a:endParaRPr lang="en-US" sz="4200" b="1" dirty="0">
              <a:solidFill>
                <a:srgbClr val="FFFFFF"/>
              </a:solidFill>
              <a:latin typeface="Amatic SC"/>
              <a:ea typeface="Amatic SC"/>
              <a:cs typeface="Amatic SC"/>
              <a:sym typeface="Amatic SC"/>
            </a:endParaRPr>
          </a:p>
        </p:txBody>
      </p:sp>
      <p:sp>
        <p:nvSpPr>
          <p:cNvPr id="290" name="Shape 290"/>
          <p:cNvSpPr txBox="1"/>
          <p:nvPr/>
        </p:nvSpPr>
        <p:spPr>
          <a:xfrm>
            <a:off x="832017" y="1944130"/>
            <a:ext cx="10453821" cy="4542695"/>
          </a:xfrm>
          <a:prstGeom prst="rect">
            <a:avLst/>
          </a:prstGeom>
          <a:noFill/>
          <a:ln>
            <a:noFill/>
          </a:ln>
        </p:spPr>
        <p:txBody>
          <a:bodyPr lIns="91425" tIns="91425" rIns="91425" bIns="91425" anchor="t" anchorCtr="0">
            <a:noAutofit/>
          </a:bodyPr>
          <a:lstStyle/>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Know Your Customer Strategy:	</a:t>
            </a:r>
            <a:r>
              <a:rPr lang="en-US" sz="2000" i="1" dirty="0" smtClean="0">
                <a:solidFill>
                  <a:srgbClr val="FFFFFF"/>
                </a:solidFill>
                <a:latin typeface="Georgia" panose="02040502050405020303" pitchFamily="18" charset="0"/>
                <a:ea typeface="Source Code Pro"/>
                <a:cs typeface="Source Code Pro"/>
                <a:sym typeface="Source Code Pro"/>
              </a:rPr>
              <a:t>I.D + Dynamic Privacy Survey + A Wish</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Max Supply of Tokens:	</a:t>
            </a:r>
            <a:r>
              <a:rPr lang="en-US" sz="2000" i="1" dirty="0" smtClean="0">
                <a:solidFill>
                  <a:srgbClr val="FFFFFF"/>
                </a:solidFill>
                <a:latin typeface="Georgia" panose="02040502050405020303" pitchFamily="18" charset="0"/>
                <a:ea typeface="Source Code Pro"/>
                <a:cs typeface="Source Code Pro"/>
                <a:sym typeface="Source Code Pro"/>
              </a:rPr>
              <a:t>Yet to be determined</a:t>
            </a:r>
            <a:endParaRPr lang="en-US" sz="2400" i="1" dirty="0" smtClean="0">
              <a:solidFill>
                <a:srgbClr val="FFFFFF"/>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Token Distribution and Listing on Token Exchanges:	</a:t>
            </a:r>
            <a:r>
              <a:rPr lang="en-US" sz="2000" i="1" dirty="0" smtClean="0">
                <a:solidFill>
                  <a:srgbClr val="FFFFFF"/>
                </a:solidFill>
                <a:latin typeface="Georgia" panose="02040502050405020303" pitchFamily="18" charset="0"/>
                <a:ea typeface="Source Code Pro"/>
                <a:cs typeface="Source Code Pro"/>
                <a:sym typeface="Source Code Pro"/>
              </a:rPr>
              <a:t>1 Calendar month</a:t>
            </a:r>
            <a:endParaRPr lang="en-US" sz="2400" i="1" dirty="0" smtClean="0">
              <a:solidFill>
                <a:srgbClr val="FFFFFF"/>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Length of Pre-Sale Whitelisting:	</a:t>
            </a:r>
            <a:r>
              <a:rPr lang="en-US" sz="2000" i="1" dirty="0" smtClean="0">
                <a:solidFill>
                  <a:srgbClr val="FFFFFF"/>
                </a:solidFill>
                <a:latin typeface="Georgia" panose="02040502050405020303" pitchFamily="18" charset="0"/>
                <a:ea typeface="Source Code Pro"/>
                <a:cs typeface="Source Code Pro"/>
                <a:sym typeface="Source Code Pro"/>
              </a:rPr>
              <a:t>14 days</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Length of Sale:	</a:t>
            </a:r>
            <a:r>
              <a:rPr lang="en-US" sz="2000" i="1" dirty="0" smtClean="0">
                <a:solidFill>
                  <a:srgbClr val="FFFFFF"/>
                </a:solidFill>
                <a:latin typeface="Georgia" panose="02040502050405020303" pitchFamily="18" charset="0"/>
                <a:ea typeface="Source Code Pro"/>
                <a:cs typeface="Source Code Pro"/>
                <a:sym typeface="Source Code Pro"/>
              </a:rPr>
              <a:t>7 days</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Soft Cap:	</a:t>
            </a:r>
            <a:r>
              <a:rPr lang="en-US" sz="2000" i="1" dirty="0" smtClean="0">
                <a:solidFill>
                  <a:srgbClr val="FFFFFF"/>
                </a:solidFill>
                <a:latin typeface="Georgia" panose="02040502050405020303" pitchFamily="18" charset="0"/>
                <a:ea typeface="Source Code Pro"/>
                <a:cs typeface="Source Code Pro"/>
                <a:sym typeface="Source Code Pro"/>
              </a:rPr>
              <a:t>$11 Million AUD</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Hard Cap:	</a:t>
            </a:r>
            <a:r>
              <a:rPr lang="en-US" sz="2000" i="1" dirty="0" smtClean="0">
                <a:solidFill>
                  <a:srgbClr val="FFFFFF"/>
                </a:solidFill>
                <a:latin typeface="Georgia" panose="02040502050405020303" pitchFamily="18" charset="0"/>
                <a:ea typeface="Source Code Pro"/>
                <a:cs typeface="Source Code Pro"/>
                <a:sym typeface="Source Code Pro"/>
              </a:rPr>
              <a:t>$50 Million AUD</a:t>
            </a:r>
            <a:endParaRPr lang="en-US" sz="2400" i="1" dirty="0" smtClean="0">
              <a:solidFill>
                <a:srgbClr val="FFFFFF"/>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Token Burn:	</a:t>
            </a:r>
            <a:r>
              <a:rPr lang="en-US" sz="2000" i="1" dirty="0" smtClean="0">
                <a:solidFill>
                  <a:srgbClr val="FFFFFF"/>
                </a:solidFill>
                <a:latin typeface="Georgia" panose="02040502050405020303" pitchFamily="18" charset="0"/>
                <a:ea typeface="Source Code Pro"/>
                <a:cs typeface="Source Code Pro"/>
                <a:sym typeface="Source Code Pro"/>
              </a:rPr>
              <a:t>No</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Token Use:	</a:t>
            </a:r>
            <a:r>
              <a:rPr lang="en-US" sz="2400" dirty="0">
                <a:solidFill>
                  <a:srgbClr val="FFFFFF"/>
                </a:solidFill>
                <a:latin typeface="Georgia" panose="02040502050405020303" pitchFamily="18" charset="0"/>
                <a:ea typeface="Source Code Pro"/>
                <a:cs typeface="Source Code Pro"/>
                <a:sym typeface="Source Code Pro"/>
              </a:rPr>
              <a:t> </a:t>
            </a:r>
            <a:r>
              <a:rPr lang="en-US" sz="2000" i="1" dirty="0">
                <a:solidFill>
                  <a:srgbClr val="FFFFFF"/>
                </a:solidFill>
                <a:latin typeface="Georgia" panose="02040502050405020303" pitchFamily="18" charset="0"/>
                <a:ea typeface="Source Code Pro"/>
                <a:cs typeface="Source Code Pro"/>
                <a:sym typeface="Source Code Pro"/>
              </a:rPr>
              <a:t>AuraOZ </a:t>
            </a:r>
            <a:r>
              <a:rPr lang="en-US" sz="2000" i="1" dirty="0" smtClean="0">
                <a:solidFill>
                  <a:srgbClr val="FFFFFF"/>
                </a:solidFill>
                <a:latin typeface="Georgia" panose="02040502050405020303" pitchFamily="18" charset="0"/>
                <a:ea typeface="Source Code Pro"/>
                <a:cs typeface="Source Code Pro"/>
                <a:sym typeface="Source Code Pro"/>
              </a:rPr>
              <a:t>Alliance Service Providers, Voting and D.A.App</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Pre-Sale Launch Date:	</a:t>
            </a:r>
            <a:r>
              <a:rPr lang="en-US" sz="2000" i="1" dirty="0" smtClean="0">
                <a:solidFill>
                  <a:schemeClr val="bg1"/>
                </a:solidFill>
                <a:latin typeface="Georgia" panose="02040502050405020303" pitchFamily="18" charset="0"/>
                <a:ea typeface="Source Code Pro"/>
                <a:cs typeface="Source Code Pro"/>
                <a:sym typeface="Source Code Pro"/>
              </a:rPr>
              <a:t>Yet to be determined</a:t>
            </a:r>
          </a:p>
        </p:txBody>
      </p:sp>
      <p:sp>
        <p:nvSpPr>
          <p:cNvPr id="6" name="Shape 289"/>
          <p:cNvSpPr txBox="1"/>
          <p:nvPr/>
        </p:nvSpPr>
        <p:spPr>
          <a:xfrm>
            <a:off x="4996674" y="1161532"/>
            <a:ext cx="6223260" cy="461663"/>
          </a:xfrm>
          <a:prstGeom prst="rect">
            <a:avLst/>
          </a:prstGeom>
          <a:noFill/>
          <a:ln>
            <a:noFill/>
          </a:ln>
        </p:spPr>
        <p:txBody>
          <a:bodyPr lIns="91425" tIns="91425" rIns="91425" bIns="91425" anchor="t" anchorCtr="0">
            <a:noAutofit/>
          </a:bodyPr>
          <a:lstStyle/>
          <a:p>
            <a:pPr lvl="0" rtl="0">
              <a:spcBef>
                <a:spcPts val="0"/>
              </a:spcBef>
              <a:buNone/>
            </a:pPr>
            <a:r>
              <a:rPr lang="en-US" sz="1600" dirty="0">
                <a:solidFill>
                  <a:srgbClr val="FFFFFF"/>
                </a:solidFill>
                <a:latin typeface="Georgia" panose="02040502050405020303" pitchFamily="18" charset="0"/>
                <a:ea typeface="Amatic SC"/>
                <a:cs typeface="Amatic SC"/>
                <a:sym typeface="Amatic SC"/>
              </a:rPr>
              <a:t>T</a:t>
            </a:r>
            <a:r>
              <a:rPr lang="en-US" sz="1600" dirty="0" smtClean="0">
                <a:solidFill>
                  <a:srgbClr val="FFFFFF"/>
                </a:solidFill>
                <a:latin typeface="Georgia" panose="02040502050405020303" pitchFamily="18" charset="0"/>
                <a:ea typeface="Amatic SC"/>
                <a:cs typeface="Amatic SC"/>
                <a:sym typeface="Amatic SC"/>
              </a:rPr>
              <a:t>hrive and make the transition. Mankind is entering a golden age!</a:t>
            </a:r>
            <a:endParaRPr lang="en-US" sz="1600" dirty="0">
              <a:solidFill>
                <a:srgbClr val="FFFFFF"/>
              </a:solidFill>
              <a:latin typeface="Georgia" panose="02040502050405020303" pitchFamily="18" charset="0"/>
              <a:ea typeface="Amatic SC"/>
              <a:cs typeface="Amatic SC"/>
              <a:sym typeface="Amatic SC"/>
            </a:endParaRPr>
          </a:p>
        </p:txBody>
      </p:sp>
    </p:spTree>
    <p:extLst>
      <p:ext uri="{BB962C8B-B14F-4D97-AF65-F5344CB8AC3E}">
        <p14:creationId xmlns:p14="http://schemas.microsoft.com/office/powerpoint/2010/main" val="264037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7674150" y="933090"/>
            <a:ext cx="3330575" cy="1675400"/>
          </a:xfrm>
          <a:prstGeom prst="rect">
            <a:avLst/>
          </a:prstGeom>
          <a:noFill/>
          <a:ln>
            <a:noFill/>
          </a:ln>
        </p:spPr>
      </p:pic>
      <p:sp>
        <p:nvSpPr>
          <p:cNvPr id="93" name="Shape 93"/>
          <p:cNvSpPr txBox="1">
            <a:spLocks noGrp="1"/>
          </p:cNvSpPr>
          <p:nvPr>
            <p:ph type="title"/>
          </p:nvPr>
        </p:nvSpPr>
        <p:spPr>
          <a:xfrm>
            <a:off x="1295400" y="362303"/>
            <a:ext cx="9601200" cy="1069800"/>
          </a:xfrm>
          <a:prstGeom prst="rect">
            <a:avLst/>
          </a:prstGeom>
        </p:spPr>
        <p:txBody>
          <a:bodyPr wrap="square" lIns="91425" tIns="91425" rIns="91425" bIns="91425" anchor="b" anchorCtr="0">
            <a:noAutofit/>
          </a:bodyPr>
          <a:lstStyle/>
          <a:p>
            <a:pPr marL="0" lvl="0" indent="0">
              <a:spcBef>
                <a:spcPts val="0"/>
              </a:spcBef>
              <a:buNone/>
            </a:pPr>
            <a:r>
              <a:rPr lang="en-US" sz="3600" dirty="0"/>
              <a:t>The Core </a:t>
            </a:r>
            <a:r>
              <a:rPr lang="en-US" sz="3600" dirty="0" smtClean="0"/>
              <a:t>Problem To Be </a:t>
            </a:r>
            <a:r>
              <a:rPr lang="en-US" sz="3600" dirty="0"/>
              <a:t>Solved </a:t>
            </a:r>
            <a:r>
              <a:rPr lang="en-US" sz="3600" dirty="0" smtClean="0"/>
              <a:t>By </a:t>
            </a:r>
            <a:r>
              <a:rPr lang="en-US" sz="3600" dirty="0"/>
              <a:t>AuraOZ</a:t>
            </a:r>
          </a:p>
        </p:txBody>
      </p:sp>
      <p:sp>
        <p:nvSpPr>
          <p:cNvPr id="94" name="Shape 94"/>
          <p:cNvSpPr txBox="1">
            <a:spLocks noGrp="1"/>
          </p:cNvSpPr>
          <p:nvPr>
            <p:ph type="body" idx="1"/>
          </p:nvPr>
        </p:nvSpPr>
        <p:spPr>
          <a:xfrm>
            <a:off x="1133230" y="1760625"/>
            <a:ext cx="9871495" cy="4758123"/>
          </a:xfrm>
          <a:prstGeom prst="rect">
            <a:avLst/>
          </a:prstGeom>
        </p:spPr>
        <p:txBody>
          <a:bodyPr wrap="square" lIns="91425" tIns="91425" rIns="91425" bIns="91425" anchor="t" anchorCtr="0">
            <a:noAutofit/>
          </a:bodyPr>
          <a:lstStyle/>
          <a:p>
            <a:pPr marL="228600" lvl="0" indent="-101600">
              <a:spcBef>
                <a:spcPts val="0"/>
              </a:spcBef>
              <a:buNone/>
            </a:pPr>
            <a:r>
              <a:rPr lang="en-US" sz="4800" dirty="0"/>
              <a:t>“Not Knowing Oneself”</a:t>
            </a:r>
          </a:p>
          <a:p>
            <a:pPr marL="228600" lvl="0" indent="-101600">
              <a:spcBef>
                <a:spcPts val="0"/>
              </a:spcBef>
              <a:buNone/>
            </a:pPr>
            <a:endParaRPr lang="en-US" sz="3600" dirty="0" smtClean="0">
              <a:solidFill>
                <a:schemeClr val="accent1"/>
              </a:solidFill>
            </a:endParaRPr>
          </a:p>
          <a:p>
            <a:pPr marL="228600" lvl="0" indent="-101600">
              <a:spcBef>
                <a:spcPts val="0"/>
              </a:spcBef>
              <a:buNone/>
            </a:pPr>
            <a:r>
              <a:rPr lang="en-US" sz="3200" dirty="0" smtClean="0">
                <a:solidFill>
                  <a:schemeClr val="accent1"/>
                </a:solidFill>
              </a:rPr>
              <a:t>Individual Problems:</a:t>
            </a:r>
            <a:r>
              <a:rPr lang="en-US" sz="3200" dirty="0"/>
              <a:t>		</a:t>
            </a:r>
            <a:r>
              <a:rPr lang="en-US" sz="3200" dirty="0" smtClean="0">
                <a:solidFill>
                  <a:schemeClr val="accent1"/>
                </a:solidFill>
              </a:rPr>
              <a:t>Societal Keystones:</a:t>
            </a:r>
            <a:endParaRPr lang="en-US" sz="3200" dirty="0">
              <a:solidFill>
                <a:schemeClr val="accent1"/>
              </a:solidFill>
            </a:endParaRPr>
          </a:p>
          <a:p>
            <a:pPr marL="228600" lvl="0" indent="-101600" rtl="0">
              <a:lnSpc>
                <a:spcPct val="150000"/>
              </a:lnSpc>
              <a:spcBef>
                <a:spcPts val="0"/>
              </a:spcBef>
              <a:buNone/>
            </a:pPr>
            <a:r>
              <a:rPr lang="en-US" sz="2400" dirty="0"/>
              <a:t>Mental degenerative diseases		</a:t>
            </a:r>
            <a:r>
              <a:rPr lang="en-US" sz="2400" dirty="0" smtClean="0"/>
              <a:t>How </a:t>
            </a:r>
            <a:r>
              <a:rPr lang="en-US" sz="2400" dirty="0"/>
              <a:t>society knows itself</a:t>
            </a:r>
          </a:p>
          <a:p>
            <a:pPr marL="127000" lvl="0" indent="0" rtl="0">
              <a:lnSpc>
                <a:spcPct val="150000"/>
              </a:lnSpc>
              <a:spcBef>
                <a:spcPts val="0"/>
              </a:spcBef>
              <a:buNone/>
            </a:pPr>
            <a:r>
              <a:rPr lang="en-US" sz="2400" dirty="0"/>
              <a:t>Mid life </a:t>
            </a:r>
            <a:r>
              <a:rPr lang="en-US" sz="2400" dirty="0" smtClean="0"/>
              <a:t>crisis's and </a:t>
            </a:r>
            <a:r>
              <a:rPr lang="en-US" sz="2400" dirty="0"/>
              <a:t>depression		</a:t>
            </a:r>
            <a:r>
              <a:rPr lang="en-US" sz="2400" dirty="0" smtClean="0"/>
              <a:t>How </a:t>
            </a:r>
            <a:r>
              <a:rPr lang="en-US" sz="2400" dirty="0"/>
              <a:t>society values itself</a:t>
            </a:r>
          </a:p>
          <a:p>
            <a:pPr marL="228600" lvl="0" indent="-101600">
              <a:lnSpc>
                <a:spcPct val="150000"/>
              </a:lnSpc>
              <a:spcBef>
                <a:spcPts val="0"/>
              </a:spcBef>
              <a:buNone/>
            </a:pPr>
            <a:r>
              <a:rPr lang="en-US" sz="2400" dirty="0" smtClean="0"/>
              <a:t>Guidance on </a:t>
            </a:r>
            <a:r>
              <a:rPr lang="en-US" sz="2400" dirty="0"/>
              <a:t>p</a:t>
            </a:r>
            <a:r>
              <a:rPr lang="en-US" sz="2400" dirty="0" smtClean="0"/>
              <a:t>arenting children</a:t>
            </a:r>
            <a:r>
              <a:rPr lang="en-US" sz="2400" dirty="0"/>
              <a:t>		</a:t>
            </a:r>
            <a:r>
              <a:rPr lang="en-US" sz="2400" dirty="0" smtClean="0"/>
              <a:t>Participatory </a:t>
            </a:r>
            <a:r>
              <a:rPr lang="en-US" sz="2400" dirty="0"/>
              <a:t>Governance</a:t>
            </a:r>
          </a:p>
          <a:p>
            <a:pPr marL="228600" lvl="0" indent="-101600">
              <a:lnSpc>
                <a:spcPct val="150000"/>
              </a:lnSpc>
              <a:spcBef>
                <a:spcPts val="0"/>
              </a:spcBef>
              <a:buNone/>
            </a:pPr>
            <a:r>
              <a:rPr lang="en-US" sz="2400" dirty="0" smtClean="0"/>
              <a:t>Curating ideal dating </a:t>
            </a:r>
            <a:r>
              <a:rPr lang="en-US" sz="2400" dirty="0"/>
              <a:t>&amp;</a:t>
            </a:r>
            <a:r>
              <a:rPr lang="en-US" sz="2400" dirty="0" smtClean="0"/>
              <a:t> marriage</a:t>
            </a:r>
            <a:r>
              <a:rPr lang="en-US" sz="2400" dirty="0"/>
              <a:t>	</a:t>
            </a:r>
            <a:r>
              <a:rPr lang="en-US" sz="2400" dirty="0" smtClean="0"/>
              <a:t>	Joyful Responsible </a:t>
            </a:r>
            <a:r>
              <a:rPr lang="en-US" sz="2400" dirty="0"/>
              <a:t>Abundance</a:t>
            </a:r>
          </a:p>
          <a:p>
            <a:pPr marL="228600" lvl="0" indent="-101600">
              <a:lnSpc>
                <a:spcPct val="150000"/>
              </a:lnSpc>
              <a:spcBef>
                <a:spcPts val="0"/>
              </a:spcBef>
              <a:buNone/>
            </a:pPr>
            <a:r>
              <a:rPr lang="en-US" sz="2400" dirty="0"/>
              <a:t>Becoming an </a:t>
            </a:r>
            <a:r>
              <a:rPr lang="en-US" sz="2400" dirty="0" smtClean="0"/>
              <a:t>accomplished adult</a:t>
            </a:r>
            <a:r>
              <a:rPr lang="en-US" sz="2400" dirty="0"/>
              <a:t>		</a:t>
            </a:r>
            <a:r>
              <a:rPr lang="en-US" sz="2400" dirty="0" smtClean="0"/>
              <a:t>General </a:t>
            </a:r>
            <a:r>
              <a:rPr lang="en-US" sz="2400" dirty="0"/>
              <a:t>Super Intelligence</a:t>
            </a:r>
          </a:p>
        </p:txBody>
      </p:sp>
    </p:spTree>
    <p:extLst>
      <p:ext uri="{BB962C8B-B14F-4D97-AF65-F5344CB8AC3E}">
        <p14:creationId xmlns:p14="http://schemas.microsoft.com/office/powerpoint/2010/main" val="29980039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130640" y="362303"/>
            <a:ext cx="9601200" cy="1069800"/>
          </a:xfrm>
          <a:prstGeom prst="rect">
            <a:avLst/>
          </a:prstGeom>
        </p:spPr>
        <p:txBody>
          <a:bodyPr lIns="91425" tIns="91425" rIns="91425" bIns="91425" anchor="b" anchorCtr="0">
            <a:noAutofit/>
          </a:bodyPr>
          <a:lstStyle/>
          <a:p>
            <a:pPr lvl="0">
              <a:spcBef>
                <a:spcPts val="0"/>
              </a:spcBef>
              <a:buNone/>
            </a:pPr>
            <a:r>
              <a:rPr lang="en-US" dirty="0" smtClean="0"/>
              <a:t>Initial Coin Offering: </a:t>
            </a:r>
            <a:endParaRPr lang="en-US" dirty="0"/>
          </a:p>
        </p:txBody>
      </p:sp>
      <p:sp>
        <p:nvSpPr>
          <p:cNvPr id="289" name="Shape 289"/>
          <p:cNvSpPr txBox="1"/>
          <p:nvPr/>
        </p:nvSpPr>
        <p:spPr>
          <a:xfrm>
            <a:off x="4996674" y="543196"/>
            <a:ext cx="6379780" cy="927600"/>
          </a:xfrm>
          <a:prstGeom prst="rect">
            <a:avLst/>
          </a:prstGeom>
          <a:noFill/>
          <a:ln>
            <a:noFill/>
          </a:ln>
        </p:spPr>
        <p:txBody>
          <a:bodyPr lIns="91425" tIns="91425" rIns="91425" bIns="91425" anchor="t" anchorCtr="0">
            <a:noAutofit/>
          </a:bodyPr>
          <a:lstStyle/>
          <a:p>
            <a:pPr lvl="0" rtl="0">
              <a:spcBef>
                <a:spcPts val="0"/>
              </a:spcBef>
              <a:buNone/>
            </a:pPr>
            <a:r>
              <a:rPr lang="en-US" sz="4200" b="1" dirty="0" smtClean="0">
                <a:solidFill>
                  <a:srgbClr val="FFFFFF"/>
                </a:solidFill>
                <a:latin typeface="Amatic SC"/>
                <a:ea typeface="Amatic SC"/>
                <a:cs typeface="Amatic SC"/>
                <a:sym typeface="Amatic SC"/>
              </a:rPr>
              <a:t>one Coin to End the monetary system!</a:t>
            </a:r>
            <a:endParaRPr lang="en-US" sz="4200" b="1" dirty="0">
              <a:solidFill>
                <a:srgbClr val="FFFFFF"/>
              </a:solidFill>
              <a:latin typeface="Amatic SC"/>
              <a:ea typeface="Amatic SC"/>
              <a:cs typeface="Amatic SC"/>
              <a:sym typeface="Amatic SC"/>
            </a:endParaRPr>
          </a:p>
        </p:txBody>
      </p:sp>
      <p:sp>
        <p:nvSpPr>
          <p:cNvPr id="290" name="Shape 290"/>
          <p:cNvSpPr txBox="1"/>
          <p:nvPr/>
        </p:nvSpPr>
        <p:spPr>
          <a:xfrm>
            <a:off x="832017" y="1944130"/>
            <a:ext cx="10453821" cy="4542695"/>
          </a:xfrm>
          <a:prstGeom prst="rect">
            <a:avLst/>
          </a:prstGeom>
          <a:noFill/>
          <a:ln>
            <a:noFill/>
          </a:ln>
        </p:spPr>
        <p:txBody>
          <a:bodyPr lIns="91425" tIns="91425" rIns="91425" bIns="91425" anchor="t" anchorCtr="0">
            <a:noAutofit/>
          </a:bodyPr>
          <a:lstStyle/>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Build your own Aura to thrive in the World of today.</a:t>
            </a:r>
          </a:p>
          <a:p>
            <a:pPr marL="457200" lvl="0" indent="-381000">
              <a:lnSpc>
                <a:spcPct val="115000"/>
              </a:lnSpc>
              <a:buClr>
                <a:srgbClr val="FFFFFF"/>
              </a:buClr>
              <a:buSzPct val="100000"/>
            </a:pPr>
            <a:r>
              <a:rPr lang="en-US" sz="2400" dirty="0" smtClean="0">
                <a:solidFill>
                  <a:srgbClr val="FFFFFF"/>
                </a:solidFill>
                <a:latin typeface="Georgia" panose="02040502050405020303" pitchFamily="18" charset="0"/>
                <a:ea typeface="Source Code Pro"/>
                <a:cs typeface="Source Code Pro"/>
                <a:sym typeface="Source Code Pro"/>
              </a:rPr>
              <a:t>Build your own Aura to create infinite virtual worlds and games.</a:t>
            </a:r>
          </a:p>
          <a:p>
            <a:pPr marL="457200" indent="-381000">
              <a:lnSpc>
                <a:spcPct val="115000"/>
              </a:lnSpc>
              <a:buClr>
                <a:srgbClr val="FFFFFF"/>
              </a:buClr>
              <a:buSzPct val="100000"/>
            </a:pPr>
            <a:r>
              <a:rPr lang="en-US" sz="2400" dirty="0">
                <a:solidFill>
                  <a:srgbClr val="FFFFFF"/>
                </a:solidFill>
                <a:latin typeface="Georgia" panose="02040502050405020303" pitchFamily="18" charset="0"/>
                <a:ea typeface="Source Code Pro"/>
                <a:cs typeface="Source Code Pro"/>
                <a:sym typeface="Source Code Pro"/>
              </a:rPr>
              <a:t>Build your own Aura to define your ideal </a:t>
            </a:r>
            <a:r>
              <a:rPr lang="en-US" sz="2400" dirty="0" smtClean="0">
                <a:solidFill>
                  <a:srgbClr val="FFFFFF"/>
                </a:solidFill>
                <a:latin typeface="Georgia" panose="02040502050405020303" pitchFamily="18" charset="0"/>
                <a:ea typeface="Source Code Pro"/>
                <a:cs typeface="Source Code Pro"/>
                <a:sym typeface="Source Code Pro"/>
              </a:rPr>
              <a:t>lifestyle as if </a:t>
            </a:r>
            <a:r>
              <a:rPr lang="en-US" sz="2400" dirty="0">
                <a:solidFill>
                  <a:srgbClr val="FFFFFF"/>
                </a:solidFill>
                <a:latin typeface="Georgia" panose="02040502050405020303" pitchFamily="18" charset="0"/>
                <a:ea typeface="Source Code Pro"/>
                <a:cs typeface="Source Code Pro"/>
                <a:sym typeface="Source Code Pro"/>
              </a:rPr>
              <a:t>money was no </a:t>
            </a:r>
            <a:r>
              <a:rPr lang="en-US" sz="2400" dirty="0" smtClean="0">
                <a:solidFill>
                  <a:srgbClr val="FFFFFF"/>
                </a:solidFill>
                <a:latin typeface="Georgia" panose="02040502050405020303" pitchFamily="18" charset="0"/>
                <a:ea typeface="Source Code Pro"/>
                <a:cs typeface="Source Code Pro"/>
                <a:sym typeface="Source Code Pro"/>
              </a:rPr>
              <a:t>object.</a:t>
            </a:r>
          </a:p>
          <a:p>
            <a:pPr marL="457200" lvl="0" indent="-381000">
              <a:lnSpc>
                <a:spcPct val="115000"/>
              </a:lnSpc>
              <a:buClr>
                <a:srgbClr val="FFFFFF"/>
              </a:buClr>
              <a:buSzPct val="100000"/>
            </a:pPr>
            <a:endParaRPr lang="en-US" sz="1100" dirty="0" smtClean="0">
              <a:solidFill>
                <a:schemeClr val="bg1"/>
              </a:solidFill>
              <a:latin typeface="Georgia" panose="02040502050405020303" pitchFamily="18" charset="0"/>
              <a:ea typeface="Source Code Pro"/>
              <a:cs typeface="Source Code Pro"/>
              <a:sym typeface="Source Code Pro"/>
            </a:endParaRPr>
          </a:p>
          <a:p>
            <a:pPr marL="457200" lvl="0" indent="-381000" algn="ctr">
              <a:lnSpc>
                <a:spcPct val="115000"/>
              </a:lnSpc>
              <a:buClr>
                <a:srgbClr val="FFFFFF"/>
              </a:buClr>
              <a:buSzPct val="100000"/>
            </a:pPr>
            <a:r>
              <a:rPr lang="en-US" sz="2800" dirty="0" smtClean="0">
                <a:solidFill>
                  <a:schemeClr val="bg1"/>
                </a:solidFill>
                <a:latin typeface="Georgia" panose="02040502050405020303" pitchFamily="18" charset="0"/>
                <a:ea typeface="Source Code Pro"/>
                <a:cs typeface="Source Code Pro"/>
                <a:sym typeface="Source Code Pro"/>
              </a:rPr>
              <a:t>“</a:t>
            </a:r>
            <a:r>
              <a:rPr lang="en-US" sz="2800" i="1" dirty="0" smtClean="0">
                <a:solidFill>
                  <a:schemeClr val="bg1"/>
                </a:solidFill>
                <a:latin typeface="Georgia" panose="02040502050405020303" pitchFamily="18" charset="0"/>
                <a:ea typeface="Source Code Pro"/>
                <a:cs typeface="Source Code Pro"/>
                <a:sym typeface="Source Code Pro"/>
              </a:rPr>
              <a:t>Joyous, Virtuous and Compassionate Responsible Abundance</a:t>
            </a:r>
            <a:r>
              <a:rPr lang="en-US" sz="2800" dirty="0" smtClean="0">
                <a:solidFill>
                  <a:schemeClr val="bg1"/>
                </a:solidFill>
                <a:latin typeface="Georgia" panose="02040502050405020303" pitchFamily="18" charset="0"/>
                <a:ea typeface="Source Code Pro"/>
                <a:cs typeface="Source Code Pro"/>
                <a:sym typeface="Source Code Pro"/>
              </a:rPr>
              <a:t>.”</a:t>
            </a:r>
          </a:p>
          <a:p>
            <a:pPr marL="457200" lvl="0" indent="-381000">
              <a:lnSpc>
                <a:spcPct val="115000"/>
              </a:lnSpc>
              <a:buClr>
                <a:srgbClr val="FFFFFF"/>
              </a:buClr>
              <a:buSzPct val="100000"/>
            </a:pPr>
            <a:endParaRPr lang="en-US" sz="11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b="1" dirty="0" smtClean="0">
                <a:solidFill>
                  <a:schemeClr val="bg1"/>
                </a:solidFill>
                <a:latin typeface="Georgia" panose="02040502050405020303" pitchFamily="18" charset="0"/>
                <a:ea typeface="Source Code Pro"/>
                <a:cs typeface="Source Code Pro"/>
                <a:sym typeface="Source Code Pro"/>
              </a:rPr>
              <a:t>	</a:t>
            </a:r>
            <a:r>
              <a:rPr lang="en-US" sz="2400" b="1" u="sng" dirty="0" smtClean="0">
                <a:solidFill>
                  <a:schemeClr val="bg1"/>
                </a:solidFill>
                <a:latin typeface="Georgia" panose="02040502050405020303" pitchFamily="18" charset="0"/>
                <a:ea typeface="Source Code Pro"/>
                <a:cs typeface="Source Code Pro"/>
                <a:sym typeface="Source Code Pro"/>
              </a:rPr>
              <a:t>Funds Allocation</a:t>
            </a:r>
            <a:r>
              <a:rPr lang="en-US" sz="2400" dirty="0" smtClean="0">
                <a:solidFill>
                  <a:schemeClr val="bg1"/>
                </a:solidFill>
                <a:latin typeface="Georgia" panose="02040502050405020303" pitchFamily="18" charset="0"/>
                <a:ea typeface="Source Code Pro"/>
                <a:cs typeface="Source Code Pro"/>
                <a:sym typeface="Source Code Pro"/>
              </a:rPr>
              <a:t>:				</a:t>
            </a:r>
            <a:r>
              <a:rPr lang="en-US" sz="2400" b="1" u="sng" dirty="0" smtClean="0">
                <a:solidFill>
                  <a:schemeClr val="bg1"/>
                </a:solidFill>
                <a:latin typeface="Georgia" panose="02040502050405020303" pitchFamily="18" charset="0"/>
                <a:ea typeface="Source Code Pro"/>
                <a:cs typeface="Source Code Pro"/>
                <a:sym typeface="Source Code Pro"/>
              </a:rPr>
              <a:t>Token Allocation</a:t>
            </a:r>
            <a:r>
              <a:rPr lang="en-US" sz="2400" dirty="0" smtClean="0">
                <a:solidFill>
                  <a:schemeClr val="bg1"/>
                </a:solidFill>
                <a:latin typeface="Georgia" panose="02040502050405020303" pitchFamily="18" charset="0"/>
                <a:ea typeface="Source Code Pro"/>
                <a:cs typeface="Source Code Pro"/>
                <a:sym typeface="Source Code Pro"/>
              </a:rPr>
              <a:t>:</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50% Responsible Abundance			40% Token Sale</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30% In House Development </a:t>
            </a:r>
            <a:r>
              <a:rPr lang="en-US" sz="2400" dirty="0">
                <a:solidFill>
                  <a:schemeClr val="bg1"/>
                </a:solidFill>
                <a:latin typeface="Georgia" panose="02040502050405020303" pitchFamily="18" charset="0"/>
                <a:ea typeface="Source Code Pro"/>
                <a:cs typeface="Source Code Pro"/>
                <a:sym typeface="Source Code Pro"/>
              </a:rPr>
              <a:t>	</a:t>
            </a:r>
            <a:r>
              <a:rPr lang="en-US" sz="2400" dirty="0" smtClean="0">
                <a:solidFill>
                  <a:schemeClr val="bg1"/>
                </a:solidFill>
                <a:latin typeface="Georgia" panose="02040502050405020303" pitchFamily="18" charset="0"/>
                <a:ea typeface="Source Code Pro"/>
                <a:cs typeface="Source Code Pro"/>
                <a:sym typeface="Source Code Pro"/>
              </a:rPr>
              <a:t>		30</a:t>
            </a:r>
            <a:r>
              <a:rPr lang="en-US" sz="2400" dirty="0">
                <a:solidFill>
                  <a:schemeClr val="bg1"/>
                </a:solidFill>
                <a:latin typeface="Georgia" panose="02040502050405020303" pitchFamily="18" charset="0"/>
                <a:ea typeface="Source Code Pro"/>
                <a:cs typeface="Source Code Pro"/>
                <a:sym typeface="Source Code Pro"/>
              </a:rPr>
              <a:t>% Founding Team</a:t>
            </a:r>
            <a:endParaRPr lang="en-US" sz="24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10% Bountiful Incentives			20</a:t>
            </a:r>
            <a:r>
              <a:rPr lang="en-US" sz="2400" dirty="0">
                <a:solidFill>
                  <a:schemeClr val="bg1"/>
                </a:solidFill>
                <a:latin typeface="Georgia" panose="02040502050405020303" pitchFamily="18" charset="0"/>
                <a:ea typeface="Source Code Pro"/>
                <a:cs typeface="Source Code Pro"/>
                <a:sym typeface="Source Code Pro"/>
              </a:rPr>
              <a:t>% </a:t>
            </a:r>
            <a:r>
              <a:rPr lang="en-US" sz="2400" dirty="0" smtClean="0">
                <a:solidFill>
                  <a:schemeClr val="bg1"/>
                </a:solidFill>
                <a:latin typeface="Georgia" panose="02040502050405020303" pitchFamily="18" charset="0"/>
                <a:ea typeface="Source Code Pro"/>
                <a:cs typeface="Source Code Pro"/>
                <a:sym typeface="Source Code Pro"/>
              </a:rPr>
              <a:t>NFPO’s (UN SDG’s)</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10% Hackathon Prizes				10% Reserve</a:t>
            </a:r>
          </a:p>
        </p:txBody>
      </p:sp>
      <p:sp>
        <p:nvSpPr>
          <p:cNvPr id="6" name="Shape 289"/>
          <p:cNvSpPr txBox="1"/>
          <p:nvPr/>
        </p:nvSpPr>
        <p:spPr>
          <a:xfrm>
            <a:off x="4996674" y="1161532"/>
            <a:ext cx="6223260" cy="461663"/>
          </a:xfrm>
          <a:prstGeom prst="rect">
            <a:avLst/>
          </a:prstGeom>
          <a:noFill/>
          <a:ln>
            <a:noFill/>
          </a:ln>
        </p:spPr>
        <p:txBody>
          <a:bodyPr lIns="91425" tIns="91425" rIns="91425" bIns="91425" anchor="t" anchorCtr="0">
            <a:noAutofit/>
          </a:bodyPr>
          <a:lstStyle/>
          <a:p>
            <a:pPr lvl="0" rtl="0">
              <a:spcBef>
                <a:spcPts val="0"/>
              </a:spcBef>
              <a:buNone/>
            </a:pPr>
            <a:r>
              <a:rPr lang="en-US" sz="1600" dirty="0">
                <a:solidFill>
                  <a:srgbClr val="FFFFFF"/>
                </a:solidFill>
                <a:latin typeface="Georgia" panose="02040502050405020303" pitchFamily="18" charset="0"/>
                <a:ea typeface="Amatic SC"/>
                <a:cs typeface="Amatic SC"/>
                <a:sym typeface="Amatic SC"/>
              </a:rPr>
              <a:t>T</a:t>
            </a:r>
            <a:r>
              <a:rPr lang="en-US" sz="1600" dirty="0" smtClean="0">
                <a:solidFill>
                  <a:srgbClr val="FFFFFF"/>
                </a:solidFill>
                <a:latin typeface="Georgia" panose="02040502050405020303" pitchFamily="18" charset="0"/>
                <a:ea typeface="Amatic SC"/>
                <a:cs typeface="Amatic SC"/>
                <a:sym typeface="Amatic SC"/>
              </a:rPr>
              <a:t>hrive and make the transition. Mankind is entering a golden age!</a:t>
            </a:r>
            <a:endParaRPr lang="en-US" sz="1600" dirty="0">
              <a:solidFill>
                <a:srgbClr val="FFFFFF"/>
              </a:solidFill>
              <a:latin typeface="Georgia" panose="02040502050405020303" pitchFamily="18" charset="0"/>
              <a:ea typeface="Amatic SC"/>
              <a:cs typeface="Amatic SC"/>
              <a:sym typeface="Amatic SC"/>
            </a:endParaRPr>
          </a:p>
        </p:txBody>
      </p:sp>
    </p:spTree>
    <p:extLst>
      <p:ext uri="{BB962C8B-B14F-4D97-AF65-F5344CB8AC3E}">
        <p14:creationId xmlns:p14="http://schemas.microsoft.com/office/powerpoint/2010/main" val="1439109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130640" y="362303"/>
            <a:ext cx="9601200" cy="1069800"/>
          </a:xfrm>
          <a:prstGeom prst="rect">
            <a:avLst/>
          </a:prstGeom>
        </p:spPr>
        <p:txBody>
          <a:bodyPr lIns="91425" tIns="91425" rIns="91425" bIns="91425" anchor="b" anchorCtr="0">
            <a:noAutofit/>
          </a:bodyPr>
          <a:lstStyle/>
          <a:p>
            <a:pPr lvl="0">
              <a:spcBef>
                <a:spcPts val="0"/>
              </a:spcBef>
              <a:buNone/>
            </a:pPr>
            <a:r>
              <a:rPr lang="en-US" dirty="0" smtClean="0"/>
              <a:t>Initial Coin Offering: </a:t>
            </a:r>
            <a:endParaRPr lang="en-US" dirty="0"/>
          </a:p>
        </p:txBody>
      </p:sp>
      <p:sp>
        <p:nvSpPr>
          <p:cNvPr id="289" name="Shape 289"/>
          <p:cNvSpPr txBox="1"/>
          <p:nvPr/>
        </p:nvSpPr>
        <p:spPr>
          <a:xfrm>
            <a:off x="4996674" y="543196"/>
            <a:ext cx="6379780" cy="927600"/>
          </a:xfrm>
          <a:prstGeom prst="rect">
            <a:avLst/>
          </a:prstGeom>
          <a:noFill/>
          <a:ln>
            <a:noFill/>
          </a:ln>
        </p:spPr>
        <p:txBody>
          <a:bodyPr lIns="91425" tIns="91425" rIns="91425" bIns="91425" anchor="t" anchorCtr="0">
            <a:noAutofit/>
          </a:bodyPr>
          <a:lstStyle/>
          <a:p>
            <a:pPr lvl="0" rtl="0">
              <a:spcBef>
                <a:spcPts val="0"/>
              </a:spcBef>
              <a:buNone/>
            </a:pPr>
            <a:r>
              <a:rPr lang="en-US" sz="4200" b="1" dirty="0" smtClean="0">
                <a:solidFill>
                  <a:srgbClr val="FFFFFF"/>
                </a:solidFill>
                <a:latin typeface="Amatic SC"/>
                <a:ea typeface="Amatic SC"/>
                <a:cs typeface="Amatic SC"/>
                <a:sym typeface="Amatic SC"/>
              </a:rPr>
              <a:t>one Coin to End the monetary system!</a:t>
            </a:r>
            <a:endParaRPr lang="en-US" sz="4200" b="1" dirty="0">
              <a:solidFill>
                <a:srgbClr val="FFFFFF"/>
              </a:solidFill>
              <a:latin typeface="Amatic SC"/>
              <a:ea typeface="Amatic SC"/>
              <a:cs typeface="Amatic SC"/>
              <a:sym typeface="Amatic SC"/>
            </a:endParaRPr>
          </a:p>
        </p:txBody>
      </p:sp>
      <p:sp>
        <p:nvSpPr>
          <p:cNvPr id="290" name="Shape 290"/>
          <p:cNvSpPr txBox="1"/>
          <p:nvPr/>
        </p:nvSpPr>
        <p:spPr>
          <a:xfrm>
            <a:off x="832016" y="1944130"/>
            <a:ext cx="10544437" cy="4542695"/>
          </a:xfrm>
          <a:prstGeom prst="rect">
            <a:avLst/>
          </a:prstGeom>
          <a:noFill/>
          <a:ln>
            <a:noFill/>
          </a:ln>
        </p:spPr>
        <p:txBody>
          <a:bodyPr lIns="91425" tIns="91425" rIns="91425" bIns="91425" anchor="t" anchorCtr="0">
            <a:noAutofit/>
          </a:bodyPr>
          <a:lstStyle/>
          <a:p>
            <a:pPr marL="457200" lvl="0" indent="-381000">
              <a:lnSpc>
                <a:spcPct val="115000"/>
              </a:lnSpc>
              <a:buClr>
                <a:srgbClr val="FFFFFF"/>
              </a:buClr>
              <a:buSzPct val="100000"/>
            </a:pPr>
            <a:r>
              <a:rPr lang="en-US" sz="2400" b="1" dirty="0" smtClean="0">
                <a:solidFill>
                  <a:schemeClr val="bg1"/>
                </a:solidFill>
                <a:latin typeface="Georgia" panose="02040502050405020303" pitchFamily="18" charset="0"/>
                <a:ea typeface="Source Code Pro"/>
                <a:cs typeface="Source Code Pro"/>
                <a:sym typeface="Source Code Pro"/>
              </a:rPr>
              <a:t>	</a:t>
            </a:r>
            <a:r>
              <a:rPr lang="en-US" sz="2400" b="1" u="sng" dirty="0" smtClean="0">
                <a:solidFill>
                  <a:schemeClr val="bg1"/>
                </a:solidFill>
                <a:latin typeface="Georgia" panose="02040502050405020303" pitchFamily="18" charset="0"/>
                <a:ea typeface="Source Code Pro"/>
                <a:cs typeface="Source Code Pro"/>
                <a:sym typeface="Source Code Pro"/>
              </a:rPr>
              <a:t>Funds Allocation</a:t>
            </a:r>
            <a:r>
              <a:rPr lang="en-US" sz="2400" dirty="0" smtClean="0">
                <a:solidFill>
                  <a:schemeClr val="bg1"/>
                </a:solidFill>
                <a:latin typeface="Georgia" panose="02040502050405020303" pitchFamily="18" charset="0"/>
                <a:ea typeface="Source Code Pro"/>
                <a:cs typeface="Source Code Pro"/>
                <a:sym typeface="Source Code Pro"/>
              </a:rPr>
              <a:t>:	</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50% Responsible Abundance:</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Establishing an Alliance of people, community groups, companies, holiday resorts and service providers around the world that will be first to learn how to build AuraOZ as an independent universal operating system. Then to tutor these creative people on crowd intelligence and start-up hypothesis for global responsible abundance.</a:t>
            </a:r>
            <a:endParaRPr lang="en-US" sz="1600" dirty="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	</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30% In House Development</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Fill in the remaining gaps of the AuraOZ model driven artificial intelligence in multiple programming languages and responsibly evolve the model with crowd sourced responsible abundance then connect it to Web API’s.</a:t>
            </a:r>
            <a:endParaRPr lang="en-US" sz="1600" dirty="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endParaRPr lang="en-US" sz="16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10% Bountiful </a:t>
            </a:r>
            <a:r>
              <a:rPr lang="en-US" sz="2400" dirty="0">
                <a:solidFill>
                  <a:schemeClr val="bg1"/>
                </a:solidFill>
                <a:latin typeface="Georgia" panose="02040502050405020303" pitchFamily="18" charset="0"/>
                <a:ea typeface="Source Code Pro"/>
                <a:cs typeface="Source Code Pro"/>
                <a:sym typeface="Source Code Pro"/>
              </a:rPr>
              <a:t>Incentives			 10% Hackathon Prizes</a:t>
            </a:r>
            <a:endParaRPr lang="en-US" sz="24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Incentivize big leaps in innovation by offering prizes	Run hackathons to develop open source digital assets</a:t>
            </a:r>
          </a:p>
          <a:p>
            <a:pPr marL="457200" lvl="0" indent="-381000">
              <a:lnSpc>
                <a:spcPct val="115000"/>
              </a:lnSpc>
              <a:buClr>
                <a:srgbClr val="FFFFFF"/>
              </a:buClr>
              <a:buSzPct val="100000"/>
            </a:pPr>
            <a:r>
              <a:rPr lang="en-US" sz="1600" dirty="0">
                <a:solidFill>
                  <a:schemeClr val="bg1"/>
                </a:solidFill>
                <a:latin typeface="Georgia" panose="02040502050405020303" pitchFamily="18" charset="0"/>
                <a:sym typeface="Source Code Pro"/>
              </a:rPr>
              <a:t>t</a:t>
            </a:r>
            <a:r>
              <a:rPr lang="en-US" sz="1600" dirty="0" smtClean="0">
                <a:solidFill>
                  <a:schemeClr val="bg1"/>
                </a:solidFill>
                <a:latin typeface="Georgia" panose="02040502050405020303" pitchFamily="18" charset="0"/>
                <a:sym typeface="Source Code Pro"/>
              </a:rPr>
              <a:t>o </a:t>
            </a:r>
            <a:r>
              <a:rPr lang="en-AU" sz="1600" dirty="0" smtClean="0">
                <a:solidFill>
                  <a:schemeClr val="bg1"/>
                </a:solidFill>
                <a:latin typeface="Georgia" panose="02040502050405020303" pitchFamily="18" charset="0"/>
              </a:rPr>
              <a:t>accelerate responsible abundance across the Earth</a:t>
            </a:r>
            <a:r>
              <a:rPr lang="en-US" sz="1600" dirty="0" smtClean="0">
                <a:solidFill>
                  <a:schemeClr val="bg1"/>
                </a:solidFill>
                <a:latin typeface="Georgia" panose="02040502050405020303" pitchFamily="18" charset="0"/>
                <a:sym typeface="Source Code Pro"/>
              </a:rPr>
              <a:t>.	</a:t>
            </a:r>
            <a:r>
              <a:rPr lang="en-US" sz="1600" dirty="0">
                <a:solidFill>
                  <a:schemeClr val="bg1"/>
                </a:solidFill>
                <a:latin typeface="Georgia" panose="02040502050405020303" pitchFamily="18" charset="0"/>
                <a:sym typeface="Source Code Pro"/>
              </a:rPr>
              <a:t>a</a:t>
            </a:r>
            <a:r>
              <a:rPr lang="en-US" sz="1600" dirty="0" smtClean="0">
                <a:solidFill>
                  <a:schemeClr val="bg1"/>
                </a:solidFill>
                <a:latin typeface="Georgia" panose="02040502050405020303" pitchFamily="18" charset="0"/>
                <a:sym typeface="Source Code Pro"/>
              </a:rPr>
              <a:t>nd interoperability with existing ICT infrastructure.</a:t>
            </a:r>
            <a:endParaRPr lang="en-US" sz="2400" dirty="0" smtClean="0">
              <a:solidFill>
                <a:schemeClr val="bg1"/>
              </a:solidFill>
              <a:latin typeface="Georgia" panose="02040502050405020303" pitchFamily="18" charset="0"/>
              <a:ea typeface="Source Code Pro"/>
              <a:cs typeface="Source Code Pro"/>
              <a:sym typeface="Source Code Pro"/>
            </a:endParaRPr>
          </a:p>
        </p:txBody>
      </p:sp>
      <p:sp>
        <p:nvSpPr>
          <p:cNvPr id="6" name="Shape 289"/>
          <p:cNvSpPr txBox="1"/>
          <p:nvPr/>
        </p:nvSpPr>
        <p:spPr>
          <a:xfrm>
            <a:off x="4996674" y="1161532"/>
            <a:ext cx="6223260" cy="461663"/>
          </a:xfrm>
          <a:prstGeom prst="rect">
            <a:avLst/>
          </a:prstGeom>
          <a:noFill/>
          <a:ln>
            <a:noFill/>
          </a:ln>
        </p:spPr>
        <p:txBody>
          <a:bodyPr lIns="91425" tIns="91425" rIns="91425" bIns="91425" anchor="t" anchorCtr="0">
            <a:noAutofit/>
          </a:bodyPr>
          <a:lstStyle/>
          <a:p>
            <a:pPr lvl="0" rtl="0">
              <a:spcBef>
                <a:spcPts val="0"/>
              </a:spcBef>
              <a:buNone/>
            </a:pPr>
            <a:r>
              <a:rPr lang="en-US" sz="1600" dirty="0">
                <a:solidFill>
                  <a:srgbClr val="FFFFFF"/>
                </a:solidFill>
                <a:latin typeface="Georgia" panose="02040502050405020303" pitchFamily="18" charset="0"/>
                <a:ea typeface="Amatic SC"/>
                <a:cs typeface="Amatic SC"/>
                <a:sym typeface="Amatic SC"/>
              </a:rPr>
              <a:t>T</a:t>
            </a:r>
            <a:r>
              <a:rPr lang="en-US" sz="1600" dirty="0" smtClean="0">
                <a:solidFill>
                  <a:srgbClr val="FFFFFF"/>
                </a:solidFill>
                <a:latin typeface="Georgia" panose="02040502050405020303" pitchFamily="18" charset="0"/>
                <a:ea typeface="Amatic SC"/>
                <a:cs typeface="Amatic SC"/>
                <a:sym typeface="Amatic SC"/>
              </a:rPr>
              <a:t>hrive and make the transition. Mankind is entering a golden age!</a:t>
            </a:r>
            <a:endParaRPr lang="en-US" sz="1600" dirty="0">
              <a:solidFill>
                <a:srgbClr val="FFFFFF"/>
              </a:solidFill>
              <a:latin typeface="Georgia" panose="02040502050405020303" pitchFamily="18" charset="0"/>
              <a:ea typeface="Amatic SC"/>
              <a:cs typeface="Amatic SC"/>
              <a:sym typeface="Amatic SC"/>
            </a:endParaRPr>
          </a:p>
        </p:txBody>
      </p:sp>
    </p:spTree>
    <p:extLst>
      <p:ext uri="{BB962C8B-B14F-4D97-AF65-F5344CB8AC3E}">
        <p14:creationId xmlns:p14="http://schemas.microsoft.com/office/powerpoint/2010/main" val="1198382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130640" y="362303"/>
            <a:ext cx="9601200" cy="1069800"/>
          </a:xfrm>
          <a:prstGeom prst="rect">
            <a:avLst/>
          </a:prstGeom>
        </p:spPr>
        <p:txBody>
          <a:bodyPr lIns="91425" tIns="91425" rIns="91425" bIns="91425" anchor="b" anchorCtr="0">
            <a:noAutofit/>
          </a:bodyPr>
          <a:lstStyle/>
          <a:p>
            <a:pPr lvl="0">
              <a:spcBef>
                <a:spcPts val="0"/>
              </a:spcBef>
              <a:buNone/>
            </a:pPr>
            <a:r>
              <a:rPr lang="en-US" dirty="0" smtClean="0"/>
              <a:t>Initial Coin Offering: </a:t>
            </a:r>
            <a:endParaRPr lang="en-US" dirty="0"/>
          </a:p>
        </p:txBody>
      </p:sp>
      <p:sp>
        <p:nvSpPr>
          <p:cNvPr id="289" name="Shape 289"/>
          <p:cNvSpPr txBox="1"/>
          <p:nvPr/>
        </p:nvSpPr>
        <p:spPr>
          <a:xfrm>
            <a:off x="4996674" y="543196"/>
            <a:ext cx="6379780" cy="927600"/>
          </a:xfrm>
          <a:prstGeom prst="rect">
            <a:avLst/>
          </a:prstGeom>
          <a:noFill/>
          <a:ln>
            <a:noFill/>
          </a:ln>
        </p:spPr>
        <p:txBody>
          <a:bodyPr lIns="91425" tIns="91425" rIns="91425" bIns="91425" anchor="t" anchorCtr="0">
            <a:noAutofit/>
          </a:bodyPr>
          <a:lstStyle/>
          <a:p>
            <a:pPr lvl="0" rtl="0">
              <a:spcBef>
                <a:spcPts val="0"/>
              </a:spcBef>
              <a:buNone/>
            </a:pPr>
            <a:r>
              <a:rPr lang="en-US" sz="4200" b="1" dirty="0" smtClean="0">
                <a:solidFill>
                  <a:srgbClr val="FFFFFF"/>
                </a:solidFill>
                <a:latin typeface="Amatic SC"/>
                <a:ea typeface="Amatic SC"/>
                <a:cs typeface="Amatic SC"/>
                <a:sym typeface="Amatic SC"/>
              </a:rPr>
              <a:t>one Coin to End the monetary system!</a:t>
            </a:r>
            <a:endParaRPr lang="en-US" sz="4200" b="1" dirty="0">
              <a:solidFill>
                <a:srgbClr val="FFFFFF"/>
              </a:solidFill>
              <a:latin typeface="Amatic SC"/>
              <a:ea typeface="Amatic SC"/>
              <a:cs typeface="Amatic SC"/>
              <a:sym typeface="Amatic SC"/>
            </a:endParaRPr>
          </a:p>
        </p:txBody>
      </p:sp>
      <p:sp>
        <p:nvSpPr>
          <p:cNvPr id="290" name="Shape 290"/>
          <p:cNvSpPr txBox="1"/>
          <p:nvPr/>
        </p:nvSpPr>
        <p:spPr>
          <a:xfrm>
            <a:off x="832017" y="1944130"/>
            <a:ext cx="10453821" cy="4542695"/>
          </a:xfrm>
          <a:prstGeom prst="rect">
            <a:avLst/>
          </a:prstGeom>
          <a:noFill/>
          <a:ln>
            <a:noFill/>
          </a:ln>
        </p:spPr>
        <p:txBody>
          <a:bodyPr lIns="91425" tIns="91425" rIns="91425" bIns="91425" anchor="t" anchorCtr="0">
            <a:noAutofit/>
          </a:bodyPr>
          <a:lstStyle/>
          <a:p>
            <a:pPr marL="457200" lvl="0" indent="-381000">
              <a:lnSpc>
                <a:spcPct val="115000"/>
              </a:lnSpc>
              <a:buClr>
                <a:srgbClr val="FFFFFF"/>
              </a:buClr>
              <a:buSzPct val="100000"/>
            </a:pPr>
            <a:r>
              <a:rPr lang="en-US" sz="2400" b="1" dirty="0" smtClean="0">
                <a:solidFill>
                  <a:schemeClr val="bg1"/>
                </a:solidFill>
                <a:latin typeface="Georgia" panose="02040502050405020303" pitchFamily="18" charset="0"/>
                <a:ea typeface="Source Code Pro"/>
                <a:cs typeface="Source Code Pro"/>
                <a:sym typeface="Source Code Pro"/>
              </a:rPr>
              <a:t>	</a:t>
            </a:r>
            <a:r>
              <a:rPr lang="en-US" sz="2400" b="1" u="sng" dirty="0" smtClean="0">
                <a:solidFill>
                  <a:schemeClr val="bg1"/>
                </a:solidFill>
                <a:latin typeface="Georgia" panose="02040502050405020303" pitchFamily="18" charset="0"/>
                <a:ea typeface="Source Code Pro"/>
                <a:cs typeface="Source Code Pro"/>
                <a:sym typeface="Source Code Pro"/>
              </a:rPr>
              <a:t>Token Allocation</a:t>
            </a:r>
            <a:r>
              <a:rPr lang="en-US" sz="2400" dirty="0" smtClean="0">
                <a:solidFill>
                  <a:schemeClr val="bg1"/>
                </a:solidFill>
                <a:latin typeface="Georgia" panose="02040502050405020303" pitchFamily="18" charset="0"/>
                <a:ea typeface="Source Code Pro"/>
                <a:cs typeface="Source Code Pro"/>
                <a:sym typeface="Source Code Pro"/>
              </a:rPr>
              <a:t>:</a:t>
            </a: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40% Token Sale</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A 3 Tier Whitelist will be used to incentivize participation from first time users of Cryptocurrency who would not normally have enough resources to invest in improving their future by traditional monetary methodologies. The first 24 hours will be limited to 1 ETH or less. Then 6 hours of 5 ETH limit. Then unlimited to Hard Cap.</a:t>
            </a:r>
          </a:p>
          <a:p>
            <a:pPr marL="457200" lvl="0" indent="-381000">
              <a:lnSpc>
                <a:spcPct val="115000"/>
              </a:lnSpc>
              <a:buClr>
                <a:srgbClr val="FFFFFF"/>
              </a:buClr>
              <a:buSzPct val="100000"/>
            </a:pPr>
            <a:endParaRPr lang="en-US" sz="16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30</a:t>
            </a:r>
            <a:r>
              <a:rPr lang="en-US" sz="2400" dirty="0">
                <a:solidFill>
                  <a:schemeClr val="bg1"/>
                </a:solidFill>
                <a:latin typeface="Georgia" panose="02040502050405020303" pitchFamily="18" charset="0"/>
                <a:ea typeface="Source Code Pro"/>
                <a:cs typeface="Source Code Pro"/>
                <a:sym typeface="Source Code Pro"/>
              </a:rPr>
              <a:t>% Founding </a:t>
            </a:r>
            <a:r>
              <a:rPr lang="en-US" sz="2400" dirty="0" smtClean="0">
                <a:solidFill>
                  <a:schemeClr val="bg1"/>
                </a:solidFill>
                <a:latin typeface="Georgia" panose="02040502050405020303" pitchFamily="18" charset="0"/>
                <a:ea typeface="Source Code Pro"/>
                <a:cs typeface="Source Code Pro"/>
                <a:sym typeface="Source Code Pro"/>
              </a:rPr>
              <a:t>Team, Top Achieving Staff and Open Source Contributors</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Vesting timeline of 12, 24 and 36 months for founding team. Vesting timeline of 3, 6 &amp; 12 months for others.</a:t>
            </a:r>
            <a:endParaRPr lang="en-US" sz="1600" dirty="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endParaRPr lang="en-US" sz="1600" dirty="0" smtClean="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sz="2400" dirty="0" smtClean="0">
                <a:solidFill>
                  <a:schemeClr val="bg1"/>
                </a:solidFill>
                <a:latin typeface="Georgia" panose="02040502050405020303" pitchFamily="18" charset="0"/>
                <a:ea typeface="Source Code Pro"/>
                <a:cs typeface="Source Code Pro"/>
                <a:sym typeface="Source Code Pro"/>
              </a:rPr>
              <a:t>	20</a:t>
            </a:r>
            <a:r>
              <a:rPr lang="en-US" sz="2400" dirty="0">
                <a:solidFill>
                  <a:schemeClr val="bg1"/>
                </a:solidFill>
                <a:latin typeface="Georgia" panose="02040502050405020303" pitchFamily="18" charset="0"/>
                <a:ea typeface="Source Code Pro"/>
                <a:cs typeface="Source Code Pro"/>
                <a:sym typeface="Source Code Pro"/>
              </a:rPr>
              <a:t>% </a:t>
            </a:r>
            <a:r>
              <a:rPr lang="en-US" sz="2400" dirty="0" smtClean="0">
                <a:solidFill>
                  <a:schemeClr val="bg1"/>
                </a:solidFill>
                <a:latin typeface="Georgia" panose="02040502050405020303" pitchFamily="18" charset="0"/>
                <a:ea typeface="Source Code Pro"/>
                <a:cs typeface="Source Code Pro"/>
                <a:sym typeface="Source Code Pro"/>
              </a:rPr>
              <a:t>NFPO’s (UN SDG’s)				10% Reserve</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Gifted to select NFPO’s to solve the SDG’s &amp; use AuraOZ.		First Test of Participatory Governance.</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Vesting timeline relative to launching in new countries as		No allocation or specific use timelines.</a:t>
            </a:r>
          </a:p>
          <a:p>
            <a:pPr marL="457200" lvl="0" indent="-381000">
              <a:lnSpc>
                <a:spcPct val="115000"/>
              </a:lnSpc>
              <a:buClr>
                <a:srgbClr val="FFFFFF"/>
              </a:buClr>
              <a:buSzPct val="100000"/>
            </a:pPr>
            <a:r>
              <a:rPr lang="en-US" sz="1600" dirty="0" smtClean="0">
                <a:solidFill>
                  <a:schemeClr val="bg1"/>
                </a:solidFill>
                <a:latin typeface="Georgia" panose="02040502050405020303" pitchFamily="18" charset="0"/>
                <a:ea typeface="Source Code Pro"/>
                <a:cs typeface="Source Code Pro"/>
                <a:sym typeface="Source Code Pro"/>
              </a:rPr>
              <a:t>legal systems and internet services allow for expansion.		Strategic Reserve for unforeseen times.</a:t>
            </a:r>
            <a:endParaRPr lang="en-US" sz="1600" dirty="0">
              <a:solidFill>
                <a:schemeClr val="bg1"/>
              </a:solidFill>
              <a:latin typeface="Georgia" panose="02040502050405020303" pitchFamily="18" charset="0"/>
              <a:ea typeface="Source Code Pro"/>
              <a:cs typeface="Source Code Pro"/>
              <a:sym typeface="Source Code Pro"/>
            </a:endParaRPr>
          </a:p>
          <a:p>
            <a:pPr marL="457200" lvl="0" indent="-381000">
              <a:lnSpc>
                <a:spcPct val="115000"/>
              </a:lnSpc>
              <a:buClr>
                <a:srgbClr val="FFFFFF"/>
              </a:buClr>
              <a:buSzPct val="100000"/>
            </a:pPr>
            <a:r>
              <a:rPr lang="en-US" i="1" dirty="0" smtClean="0">
                <a:solidFill>
                  <a:schemeClr val="bg1"/>
                </a:solidFill>
                <a:latin typeface="Georgia" panose="02040502050405020303" pitchFamily="18" charset="0"/>
                <a:ea typeface="Source Code Pro"/>
                <a:cs typeface="Source Code Pro"/>
                <a:sym typeface="Source Code Pro"/>
              </a:rPr>
              <a:t>*Not for </a:t>
            </a:r>
            <a:r>
              <a:rPr lang="en-US" i="1" dirty="0">
                <a:solidFill>
                  <a:schemeClr val="bg1"/>
                </a:solidFill>
                <a:latin typeface="Georgia" panose="02040502050405020303" pitchFamily="18" charset="0"/>
                <a:ea typeface="Source Code Pro"/>
                <a:cs typeface="Source Code Pro"/>
                <a:sym typeface="Source Code Pro"/>
              </a:rPr>
              <a:t>P</a:t>
            </a:r>
            <a:r>
              <a:rPr lang="en-US" i="1" dirty="0" smtClean="0">
                <a:solidFill>
                  <a:schemeClr val="bg1"/>
                </a:solidFill>
                <a:latin typeface="Georgia" panose="02040502050405020303" pitchFamily="18" charset="0"/>
                <a:ea typeface="Source Code Pro"/>
                <a:cs typeface="Source Code Pro"/>
                <a:sym typeface="Source Code Pro"/>
              </a:rPr>
              <a:t>rofit Organizations. **Sustainable Development Goals	</a:t>
            </a:r>
          </a:p>
        </p:txBody>
      </p:sp>
      <p:sp>
        <p:nvSpPr>
          <p:cNvPr id="6" name="Shape 289"/>
          <p:cNvSpPr txBox="1"/>
          <p:nvPr/>
        </p:nvSpPr>
        <p:spPr>
          <a:xfrm>
            <a:off x="4996674" y="1161532"/>
            <a:ext cx="6223260" cy="461663"/>
          </a:xfrm>
          <a:prstGeom prst="rect">
            <a:avLst/>
          </a:prstGeom>
          <a:noFill/>
          <a:ln>
            <a:noFill/>
          </a:ln>
        </p:spPr>
        <p:txBody>
          <a:bodyPr lIns="91425" tIns="91425" rIns="91425" bIns="91425" anchor="t" anchorCtr="0">
            <a:noAutofit/>
          </a:bodyPr>
          <a:lstStyle/>
          <a:p>
            <a:pPr lvl="0" rtl="0">
              <a:spcBef>
                <a:spcPts val="0"/>
              </a:spcBef>
              <a:buNone/>
            </a:pPr>
            <a:r>
              <a:rPr lang="en-US" sz="1600" dirty="0">
                <a:solidFill>
                  <a:srgbClr val="FFFFFF"/>
                </a:solidFill>
                <a:latin typeface="Georgia" panose="02040502050405020303" pitchFamily="18" charset="0"/>
                <a:ea typeface="Amatic SC"/>
                <a:cs typeface="Amatic SC"/>
                <a:sym typeface="Amatic SC"/>
              </a:rPr>
              <a:t>T</a:t>
            </a:r>
            <a:r>
              <a:rPr lang="en-US" sz="1600" dirty="0" smtClean="0">
                <a:solidFill>
                  <a:srgbClr val="FFFFFF"/>
                </a:solidFill>
                <a:latin typeface="Georgia" panose="02040502050405020303" pitchFamily="18" charset="0"/>
                <a:ea typeface="Amatic SC"/>
                <a:cs typeface="Amatic SC"/>
                <a:sym typeface="Amatic SC"/>
              </a:rPr>
              <a:t>hrive and make the transition. Mankind is entering a golden age!</a:t>
            </a:r>
            <a:endParaRPr lang="en-US" sz="1600" dirty="0">
              <a:solidFill>
                <a:srgbClr val="FFFFFF"/>
              </a:solidFill>
              <a:latin typeface="Georgia" panose="02040502050405020303" pitchFamily="18" charset="0"/>
              <a:ea typeface="Amatic SC"/>
              <a:cs typeface="Amatic SC"/>
              <a:sym typeface="Amatic SC"/>
            </a:endParaRPr>
          </a:p>
        </p:txBody>
      </p:sp>
    </p:spTree>
    <p:extLst>
      <p:ext uri="{BB962C8B-B14F-4D97-AF65-F5344CB8AC3E}">
        <p14:creationId xmlns:p14="http://schemas.microsoft.com/office/powerpoint/2010/main" val="563970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7979330" y="226654"/>
            <a:ext cx="3603070" cy="643988"/>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3200" b="0" i="0" u="none" strike="noStrike" cap="none" dirty="0">
                <a:solidFill>
                  <a:schemeClr val="accent1"/>
                </a:solidFill>
                <a:latin typeface="Georgia"/>
                <a:ea typeface="Georgia"/>
                <a:cs typeface="Georgia"/>
                <a:sym typeface="Georgia"/>
              </a:rPr>
              <a:t>Contact Info</a:t>
            </a:r>
          </a:p>
        </p:txBody>
      </p:sp>
      <p:sp>
        <p:nvSpPr>
          <p:cNvPr id="254" name="Shape 254"/>
          <p:cNvSpPr txBox="1">
            <a:spLocks noGrp="1"/>
          </p:cNvSpPr>
          <p:nvPr>
            <p:ph type="body" idx="2"/>
          </p:nvPr>
        </p:nvSpPr>
        <p:spPr>
          <a:xfrm>
            <a:off x="7979325" y="960813"/>
            <a:ext cx="3603000" cy="415405"/>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accent1"/>
              </a:buClr>
              <a:buFont typeface="Arial"/>
              <a:buNone/>
            </a:pPr>
            <a:r>
              <a:rPr lang="en-US" sz="1600" b="0" i="0" u="sng" strike="noStrike" cap="none" dirty="0">
                <a:solidFill>
                  <a:schemeClr val="hlink"/>
                </a:solidFill>
                <a:latin typeface="Georgia"/>
                <a:ea typeface="Georgia"/>
                <a:cs typeface="Georgia"/>
                <a:sym typeface="Georgia"/>
                <a:hlinkClick r:id="rId3"/>
              </a:rPr>
              <a:t>http://</a:t>
            </a:r>
            <a:r>
              <a:rPr lang="en-US" sz="1600" b="0" i="0" u="sng" strike="noStrike" cap="none" dirty="0" smtClean="0">
                <a:solidFill>
                  <a:schemeClr val="hlink"/>
                </a:solidFill>
                <a:latin typeface="Georgia"/>
                <a:ea typeface="Georgia"/>
                <a:cs typeface="Georgia"/>
                <a:sym typeface="Georgia"/>
                <a:hlinkClick r:id="rId3"/>
              </a:rPr>
              <a:t>auraoz.com</a:t>
            </a:r>
            <a:endParaRPr lang="en-US" sz="1600" b="0" i="0" u="sng" strike="noStrike" cap="none" dirty="0">
              <a:solidFill>
                <a:schemeClr val="hlink"/>
              </a:solidFill>
              <a:latin typeface="Georgia"/>
              <a:ea typeface="Georgia"/>
              <a:cs typeface="Georgia"/>
              <a:sym typeface="Georgia"/>
              <a:hlinkClick r:id="rId3"/>
            </a:endParaRPr>
          </a:p>
        </p:txBody>
      </p:sp>
      <p:sp>
        <p:nvSpPr>
          <p:cNvPr id="255" name="Shape 255"/>
          <p:cNvSpPr txBox="1"/>
          <p:nvPr/>
        </p:nvSpPr>
        <p:spPr>
          <a:xfrm>
            <a:off x="559305" y="354100"/>
            <a:ext cx="6724625" cy="155460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9600" dirty="0">
                <a:solidFill>
                  <a:schemeClr val="accent1"/>
                </a:solidFill>
                <a:latin typeface="Georgia"/>
                <a:ea typeface="Georgia"/>
                <a:cs typeface="Georgia"/>
                <a:sym typeface="Georgia"/>
              </a:rPr>
              <a:t>Thank You</a:t>
            </a:r>
          </a:p>
        </p:txBody>
      </p:sp>
      <p:sp>
        <p:nvSpPr>
          <p:cNvPr id="256" name="Shape 256"/>
          <p:cNvSpPr txBox="1"/>
          <p:nvPr/>
        </p:nvSpPr>
        <p:spPr>
          <a:xfrm>
            <a:off x="559305" y="1908515"/>
            <a:ext cx="6724625" cy="1133400"/>
          </a:xfrm>
          <a:prstGeom prst="rect">
            <a:avLst/>
          </a:prstGeom>
          <a:noFill/>
          <a:ln>
            <a:noFill/>
          </a:ln>
        </p:spPr>
        <p:txBody>
          <a:bodyPr wrap="square" lIns="91425" tIns="45700" rIns="91425" bIns="45700" anchor="t" anchorCtr="0">
            <a:noAutofit/>
          </a:bodyPr>
          <a:lstStyle/>
          <a:p>
            <a:pPr lvl="0">
              <a:lnSpc>
                <a:spcPct val="90000"/>
              </a:lnSpc>
              <a:buClr>
                <a:schemeClr val="accent1"/>
              </a:buClr>
            </a:pPr>
            <a:r>
              <a:rPr lang="en-US" sz="4000" dirty="0" smtClean="0">
                <a:solidFill>
                  <a:schemeClr val="lt1"/>
                </a:solidFill>
                <a:latin typeface="Georgia"/>
                <a:ea typeface="Georgia"/>
                <a:cs typeface="Georgia"/>
                <a:sym typeface="Georgia"/>
              </a:rPr>
              <a:t>For </a:t>
            </a:r>
            <a:r>
              <a:rPr lang="en-US" sz="4000" dirty="0">
                <a:solidFill>
                  <a:schemeClr val="lt1"/>
                </a:solidFill>
                <a:latin typeface="Georgia"/>
                <a:ea typeface="Georgia"/>
                <a:cs typeface="Georgia"/>
                <a:sym typeface="Georgia"/>
              </a:rPr>
              <a:t>Participating</a:t>
            </a:r>
            <a:r>
              <a:rPr lang="en-US" sz="4000" dirty="0" smtClean="0">
                <a:solidFill>
                  <a:schemeClr val="lt1"/>
                </a:solidFill>
                <a:latin typeface="Georgia"/>
                <a:ea typeface="Georgia"/>
                <a:cs typeface="Georgia"/>
                <a:sym typeface="Georgia"/>
              </a:rPr>
              <a:t>. </a:t>
            </a:r>
            <a:r>
              <a:rPr lang="en-US" sz="4000" dirty="0">
                <a:solidFill>
                  <a:srgbClr val="FF0000"/>
                </a:solidFill>
                <a:latin typeface="Georgia"/>
                <a:ea typeface="Georgia"/>
                <a:cs typeface="Georgia"/>
                <a:sym typeface="Georgia"/>
              </a:rPr>
              <a:t>A</a:t>
            </a:r>
            <a:r>
              <a:rPr lang="en-US" sz="4000" dirty="0">
                <a:solidFill>
                  <a:srgbClr val="FFC000"/>
                </a:solidFill>
                <a:latin typeface="Georgia"/>
                <a:ea typeface="Georgia"/>
                <a:cs typeface="Georgia"/>
                <a:sym typeface="Georgia"/>
              </a:rPr>
              <a:t>u</a:t>
            </a:r>
            <a:r>
              <a:rPr lang="en-US" sz="4000" dirty="0">
                <a:solidFill>
                  <a:srgbClr val="00B050"/>
                </a:solidFill>
                <a:latin typeface="Georgia"/>
                <a:ea typeface="Georgia"/>
                <a:cs typeface="Georgia"/>
                <a:sym typeface="Georgia"/>
              </a:rPr>
              <a:t>r</a:t>
            </a:r>
            <a:r>
              <a:rPr lang="en-US" sz="4000" dirty="0">
                <a:solidFill>
                  <a:srgbClr val="00B0F0"/>
                </a:solidFill>
                <a:latin typeface="Georgia"/>
                <a:ea typeface="Georgia"/>
                <a:cs typeface="Georgia"/>
                <a:sym typeface="Georgia"/>
              </a:rPr>
              <a:t>a</a:t>
            </a:r>
            <a:r>
              <a:rPr lang="en-US" sz="4000" dirty="0">
                <a:solidFill>
                  <a:srgbClr val="B495CC"/>
                </a:solidFill>
                <a:latin typeface="Georgia"/>
                <a:ea typeface="Georgia"/>
                <a:cs typeface="Georgia"/>
                <a:sym typeface="Georgia"/>
              </a:rPr>
              <a:t>O</a:t>
            </a:r>
            <a:r>
              <a:rPr lang="en-US" sz="4000" dirty="0">
                <a:solidFill>
                  <a:srgbClr val="EEA3B3"/>
                </a:solidFill>
                <a:latin typeface="Georgia"/>
                <a:ea typeface="Georgia"/>
                <a:cs typeface="Georgia"/>
                <a:sym typeface="Georgia"/>
              </a:rPr>
              <a:t>Z</a:t>
            </a:r>
            <a:endParaRPr lang="en-US" sz="4000" dirty="0">
              <a:solidFill>
                <a:schemeClr val="lt1"/>
              </a:solidFill>
              <a:latin typeface="Georgia"/>
              <a:ea typeface="Georgia"/>
              <a:cs typeface="Georgia"/>
              <a:sym typeface="Georgia"/>
            </a:endParaRPr>
          </a:p>
        </p:txBody>
      </p:sp>
      <p:pic>
        <p:nvPicPr>
          <p:cNvPr id="257" name="Shape 257"/>
          <p:cNvPicPr preferRelativeResize="0"/>
          <p:nvPr/>
        </p:nvPicPr>
        <p:blipFill>
          <a:blip r:embed="rId4">
            <a:alphaModFix/>
          </a:blip>
          <a:stretch>
            <a:fillRect/>
          </a:stretch>
        </p:blipFill>
        <p:spPr>
          <a:xfrm>
            <a:off x="0" y="2820150"/>
            <a:ext cx="3195209" cy="4037850"/>
          </a:xfrm>
          <a:prstGeom prst="rect">
            <a:avLst/>
          </a:prstGeom>
          <a:noFill/>
          <a:ln>
            <a:noFill/>
          </a:ln>
        </p:spPr>
      </p:pic>
      <p:pic>
        <p:nvPicPr>
          <p:cNvPr id="258" name="Shape 258"/>
          <p:cNvPicPr preferRelativeResize="0"/>
          <p:nvPr/>
        </p:nvPicPr>
        <p:blipFill>
          <a:blip r:embed="rId5">
            <a:alphaModFix/>
          </a:blip>
          <a:stretch>
            <a:fillRect/>
          </a:stretch>
        </p:blipFill>
        <p:spPr>
          <a:xfrm>
            <a:off x="3195200" y="2820150"/>
            <a:ext cx="4108100" cy="4037851"/>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7430" y="1357745"/>
            <a:ext cx="4146789" cy="5500255"/>
          </a:xfrm>
          <a:prstGeom prst="rect">
            <a:avLst/>
          </a:prstGeom>
        </p:spPr>
      </p:pic>
    </p:spTree>
    <p:extLst>
      <p:ext uri="{BB962C8B-B14F-4D97-AF65-F5344CB8AC3E}">
        <p14:creationId xmlns:p14="http://schemas.microsoft.com/office/powerpoint/2010/main" val="2173574867"/>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906380" y="362303"/>
            <a:ext cx="10194758" cy="106994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3200" b="0" i="0" u="none" strike="noStrike" cap="none">
                <a:solidFill>
                  <a:schemeClr val="accent1"/>
                </a:solidFill>
                <a:latin typeface="Georgia"/>
                <a:ea typeface="Georgia"/>
                <a:cs typeface="Georgia"/>
                <a:sym typeface="Georgia"/>
              </a:rPr>
              <a:t>Degenerative Problems: Dementia, Alzheimer's &amp; Aging</a:t>
            </a:r>
          </a:p>
        </p:txBody>
      </p:sp>
      <p:sp>
        <p:nvSpPr>
          <p:cNvPr id="100" name="Shape 100"/>
          <p:cNvSpPr txBox="1">
            <a:spLocks noGrp="1"/>
          </p:cNvSpPr>
          <p:nvPr>
            <p:ph type="body" idx="1"/>
          </p:nvPr>
        </p:nvSpPr>
        <p:spPr>
          <a:xfrm>
            <a:off x="1295401" y="2369489"/>
            <a:ext cx="4572000" cy="156190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Loss of Short Term Memory</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Loss of Cognitive Ability</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Loss of Long Term Memory</a:t>
            </a:r>
          </a:p>
          <a:p>
            <a:pPr marL="0" marR="0" lvl="0" indent="0" algn="l" rtl="0">
              <a:lnSpc>
                <a:spcPct val="90000"/>
              </a:lnSpc>
              <a:spcBef>
                <a:spcPts val="1800"/>
              </a:spcBef>
              <a:buClr>
                <a:schemeClr val="accent1"/>
              </a:buClr>
              <a:buFont typeface="Arial"/>
              <a:buNone/>
            </a:pPr>
            <a:endParaRPr sz="2000" b="0" i="0" u="none" strike="noStrike" cap="none" dirty="0">
              <a:solidFill>
                <a:schemeClr val="lt1"/>
              </a:solidFill>
              <a:latin typeface="Georgia"/>
              <a:ea typeface="Georgia"/>
              <a:cs typeface="Georgia"/>
              <a:sym typeface="Georgia"/>
            </a:endParaRPr>
          </a:p>
        </p:txBody>
      </p:sp>
      <p:sp>
        <p:nvSpPr>
          <p:cNvPr id="101" name="Shape 101"/>
          <p:cNvSpPr txBox="1"/>
          <p:nvPr/>
        </p:nvSpPr>
        <p:spPr>
          <a:xfrm>
            <a:off x="6003759" y="2160015"/>
            <a:ext cx="5072589" cy="4356308"/>
          </a:xfrm>
          <a:prstGeom prst="rect">
            <a:avLst/>
          </a:prstGeom>
          <a:noFill/>
          <a:ln>
            <a:noFill/>
          </a:ln>
        </p:spPr>
        <p:txBody>
          <a:bodyPr wrap="square" lIns="91425" tIns="45700" rIns="91425" bIns="45700" anchor="t" anchorCtr="0">
            <a:noAutofit/>
          </a:bodyPr>
          <a:lstStyle/>
          <a:p>
            <a:pPr marL="0" marR="0" lvl="0" indent="0" algn="just" rtl="0">
              <a:lnSpc>
                <a:spcPct val="90000"/>
              </a:lnSpc>
              <a:spcBef>
                <a:spcPts val="0"/>
              </a:spcBef>
              <a:spcAft>
                <a:spcPts val="0"/>
              </a:spcAft>
              <a:buClr>
                <a:schemeClr val="accent1"/>
              </a:buClr>
              <a:buFont typeface="Arial"/>
              <a:buNone/>
            </a:pPr>
            <a:r>
              <a:rPr lang="en-US" sz="2400" dirty="0">
                <a:solidFill>
                  <a:schemeClr val="lt1"/>
                </a:solidFill>
                <a:latin typeface="Georgia"/>
                <a:ea typeface="Georgia"/>
                <a:cs typeface="Georgia"/>
                <a:sym typeface="Georgia"/>
              </a:rPr>
              <a:t>“With </a:t>
            </a:r>
            <a:r>
              <a:rPr lang="en-US" sz="2400" dirty="0" smtClean="0">
                <a:solidFill>
                  <a:schemeClr val="lt1"/>
                </a:solidFill>
                <a:latin typeface="Georgia"/>
                <a:ea typeface="Georgia"/>
                <a:cs typeface="Georgia"/>
                <a:sym typeface="Georgia"/>
              </a:rPr>
              <a:t>continued </a:t>
            </a:r>
            <a:r>
              <a:rPr lang="en-US" sz="2400" dirty="0">
                <a:solidFill>
                  <a:schemeClr val="lt1"/>
                </a:solidFill>
                <a:latin typeface="Georgia"/>
                <a:ea typeface="Georgia"/>
                <a:cs typeface="Georgia"/>
                <a:sym typeface="Georgia"/>
              </a:rPr>
              <a:t>development of the </a:t>
            </a:r>
            <a:r>
              <a:rPr lang="en-US" sz="2400" dirty="0">
                <a:solidFill>
                  <a:srgbClr val="FF0000"/>
                </a:solidFill>
                <a:latin typeface="Georgia"/>
                <a:ea typeface="Georgia"/>
                <a:cs typeface="Georgia"/>
                <a:sym typeface="Georgia"/>
              </a:rPr>
              <a:t>A</a:t>
            </a:r>
            <a:r>
              <a:rPr lang="en-US" sz="2400" dirty="0">
                <a:solidFill>
                  <a:srgbClr val="FFC000"/>
                </a:solidFill>
                <a:latin typeface="Georgia"/>
                <a:ea typeface="Georgia"/>
                <a:cs typeface="Georgia"/>
                <a:sym typeface="Georgia"/>
              </a:rPr>
              <a:t>u</a:t>
            </a:r>
            <a:r>
              <a:rPr lang="en-US" sz="2400" dirty="0">
                <a:solidFill>
                  <a:srgbClr val="00B050"/>
                </a:solidFill>
                <a:latin typeface="Georgia"/>
                <a:ea typeface="Georgia"/>
                <a:cs typeface="Georgia"/>
                <a:sym typeface="Georgia"/>
              </a:rPr>
              <a:t>r</a:t>
            </a:r>
            <a:r>
              <a:rPr lang="en-US" sz="2400" dirty="0">
                <a:solidFill>
                  <a:srgbClr val="00B0F0"/>
                </a:solidFill>
                <a:latin typeface="Georgia"/>
                <a:ea typeface="Georgia"/>
                <a:cs typeface="Georgia"/>
                <a:sym typeface="Georgia"/>
              </a:rPr>
              <a:t>a</a:t>
            </a:r>
            <a:r>
              <a:rPr lang="en-US" sz="2400" dirty="0">
                <a:solidFill>
                  <a:srgbClr val="B495CC"/>
                </a:solidFill>
                <a:latin typeface="Georgia"/>
                <a:ea typeface="Georgia"/>
                <a:cs typeface="Georgia"/>
                <a:sym typeface="Georgia"/>
              </a:rPr>
              <a:t>O</a:t>
            </a:r>
            <a:r>
              <a:rPr lang="en-US" sz="2400" dirty="0">
                <a:solidFill>
                  <a:srgbClr val="EEA3B3"/>
                </a:solidFill>
                <a:latin typeface="Georgia"/>
                <a:ea typeface="Georgia"/>
                <a:cs typeface="Georgia"/>
                <a:sym typeface="Georgia"/>
              </a:rPr>
              <a:t>Z</a:t>
            </a:r>
            <a:r>
              <a:rPr lang="en-US" sz="2400" dirty="0">
                <a:solidFill>
                  <a:schemeClr val="lt1"/>
                </a:solidFill>
                <a:latin typeface="Georgia"/>
                <a:ea typeface="Georgia"/>
                <a:cs typeface="Georgia"/>
                <a:sym typeface="Georgia"/>
              </a:rPr>
              <a:t> concept, people could build &amp; wear a </a:t>
            </a:r>
            <a:r>
              <a:rPr lang="en-US" sz="2400" dirty="0" smtClean="0">
                <a:solidFill>
                  <a:schemeClr val="lt1"/>
                </a:solidFill>
                <a:latin typeface="Georgia"/>
                <a:ea typeface="Georgia"/>
                <a:cs typeface="Georgia"/>
                <a:sym typeface="Georgia"/>
              </a:rPr>
              <a:t>digital </a:t>
            </a:r>
            <a:r>
              <a:rPr lang="en-US" sz="2400" dirty="0">
                <a:solidFill>
                  <a:schemeClr val="lt1"/>
                </a:solidFill>
                <a:latin typeface="Georgia"/>
                <a:ea typeface="Georgia"/>
                <a:cs typeface="Georgia"/>
                <a:sym typeface="Georgia"/>
              </a:rPr>
              <a:t>self </a:t>
            </a:r>
            <a:r>
              <a:rPr lang="en-US" sz="2400" dirty="0" smtClean="0">
                <a:solidFill>
                  <a:schemeClr val="lt1"/>
                </a:solidFill>
                <a:latin typeface="Georgia"/>
                <a:ea typeface="Georgia"/>
                <a:cs typeface="Georgia"/>
                <a:sym typeface="Georgia"/>
              </a:rPr>
              <a:t>and VR Aura Interface between them and the internet of things to </a:t>
            </a:r>
            <a:r>
              <a:rPr lang="en-US" sz="2400" dirty="0">
                <a:solidFill>
                  <a:schemeClr val="lt1"/>
                </a:solidFill>
                <a:latin typeface="Georgia"/>
                <a:ea typeface="Georgia"/>
                <a:cs typeface="Georgia"/>
                <a:sym typeface="Georgia"/>
              </a:rPr>
              <a:t>supplement their life and extend their abilities.”</a:t>
            </a:r>
          </a:p>
          <a:p>
            <a:pPr lvl="0" algn="just">
              <a:lnSpc>
                <a:spcPct val="90000"/>
              </a:lnSpc>
              <a:spcBef>
                <a:spcPts val="1800"/>
              </a:spcBef>
              <a:buClr>
                <a:schemeClr val="accent1"/>
              </a:buClr>
            </a:pPr>
            <a:r>
              <a:rPr lang="en-US" sz="2400" dirty="0">
                <a:solidFill>
                  <a:schemeClr val="lt1"/>
                </a:solidFill>
                <a:latin typeface="Georgia"/>
                <a:ea typeface="Georgia"/>
                <a:cs typeface="Georgia"/>
                <a:sym typeface="Georgia"/>
              </a:rPr>
              <a:t>“A </a:t>
            </a:r>
            <a:r>
              <a:rPr lang="en-US" sz="2400" dirty="0" smtClean="0">
                <a:solidFill>
                  <a:schemeClr val="lt1"/>
                </a:solidFill>
                <a:latin typeface="Georgia"/>
                <a:ea typeface="Georgia"/>
                <a:cs typeface="Georgia"/>
                <a:sym typeface="Georgia"/>
              </a:rPr>
              <a:t>digital </a:t>
            </a:r>
            <a:r>
              <a:rPr lang="en-US" sz="2400" dirty="0">
                <a:solidFill>
                  <a:schemeClr val="lt1"/>
                </a:solidFill>
                <a:latin typeface="Georgia"/>
                <a:ea typeface="Georgia"/>
                <a:cs typeface="Georgia"/>
                <a:sym typeface="Georgia"/>
              </a:rPr>
              <a:t>self in an Aura could serve </a:t>
            </a:r>
            <a:r>
              <a:rPr lang="en-US" sz="2400" dirty="0" smtClean="0">
                <a:solidFill>
                  <a:schemeClr val="lt1"/>
                </a:solidFill>
                <a:latin typeface="Georgia"/>
                <a:ea typeface="Georgia"/>
                <a:cs typeface="Georgia"/>
                <a:sym typeface="Georgia"/>
              </a:rPr>
              <a:t> simple </a:t>
            </a:r>
            <a:r>
              <a:rPr lang="en-US" sz="2400" dirty="0">
                <a:solidFill>
                  <a:schemeClr val="lt1"/>
                </a:solidFill>
                <a:latin typeface="Georgia"/>
                <a:ea typeface="Georgia"/>
                <a:cs typeface="Georgia"/>
                <a:sym typeface="Georgia"/>
              </a:rPr>
              <a:t>things such as </a:t>
            </a:r>
            <a:r>
              <a:rPr lang="en-US" sz="2400" dirty="0" smtClean="0">
                <a:solidFill>
                  <a:schemeClr val="lt1"/>
                </a:solidFill>
                <a:latin typeface="Georgia"/>
                <a:ea typeface="Georgia"/>
                <a:cs typeface="Georgia"/>
                <a:sym typeface="Georgia"/>
              </a:rPr>
              <a:t>reminders and </a:t>
            </a:r>
            <a:r>
              <a:rPr lang="en-US" sz="2400" dirty="0">
                <a:solidFill>
                  <a:schemeClr val="lt1"/>
                </a:solidFill>
                <a:latin typeface="Georgia"/>
                <a:ea typeface="Georgia"/>
                <a:cs typeface="Georgia"/>
                <a:sym typeface="Georgia"/>
              </a:rPr>
              <a:t>home automation or manage </a:t>
            </a:r>
            <a:r>
              <a:rPr lang="en-US" sz="2400" dirty="0" smtClean="0">
                <a:solidFill>
                  <a:schemeClr val="lt1"/>
                </a:solidFill>
                <a:latin typeface="Georgia"/>
                <a:ea typeface="Georgia"/>
                <a:cs typeface="Georgia"/>
                <a:sym typeface="Georgia"/>
              </a:rPr>
              <a:t>complicated schedules, customized </a:t>
            </a:r>
            <a:r>
              <a:rPr lang="en-US" sz="2400" dirty="0">
                <a:solidFill>
                  <a:schemeClr val="lt1"/>
                </a:solidFill>
                <a:latin typeface="Georgia"/>
                <a:ea typeface="Georgia"/>
                <a:cs typeface="Georgia"/>
                <a:sym typeface="Georgia"/>
              </a:rPr>
              <a:t>lesson </a:t>
            </a:r>
            <a:r>
              <a:rPr lang="en-US" sz="2400" dirty="0" smtClean="0">
                <a:solidFill>
                  <a:schemeClr val="lt1"/>
                </a:solidFill>
                <a:latin typeface="Georgia"/>
                <a:ea typeface="Georgia"/>
                <a:cs typeface="Georgia"/>
                <a:sym typeface="Georgia"/>
              </a:rPr>
              <a:t>plans, </a:t>
            </a:r>
            <a:r>
              <a:rPr lang="en-US" sz="2400" dirty="0">
                <a:solidFill>
                  <a:schemeClr val="lt1"/>
                </a:solidFill>
                <a:latin typeface="Georgia"/>
                <a:ea typeface="Georgia"/>
                <a:cs typeface="Georgia"/>
                <a:sym typeface="Georgia"/>
              </a:rPr>
              <a:t>wellbeing</a:t>
            </a:r>
            <a:r>
              <a:rPr lang="en-US" sz="2400" dirty="0" smtClean="0">
                <a:solidFill>
                  <a:schemeClr val="lt1"/>
                </a:solidFill>
                <a:latin typeface="Georgia"/>
                <a:ea typeface="Georgia"/>
                <a:cs typeface="Georgia"/>
                <a:sym typeface="Georgia"/>
              </a:rPr>
              <a:t>, mobility aid and much </a:t>
            </a:r>
            <a:r>
              <a:rPr lang="en-US" sz="2400" dirty="0">
                <a:solidFill>
                  <a:schemeClr val="lt1"/>
                </a:solidFill>
                <a:latin typeface="Georgia"/>
                <a:ea typeface="Georgia"/>
                <a:cs typeface="Georgia"/>
                <a:sym typeface="Georgia"/>
              </a:rPr>
              <a:t>more.” </a:t>
            </a:r>
            <a:r>
              <a:rPr lang="en-US" sz="2400" dirty="0">
                <a:solidFill>
                  <a:srgbClr val="4FF9CD"/>
                </a:solidFill>
                <a:latin typeface="Georgia"/>
                <a:ea typeface="Georgia"/>
                <a:cs typeface="Georgia"/>
                <a:sym typeface="Georgia"/>
              </a:rPr>
              <a:t>Luke Hayes</a:t>
            </a:r>
          </a:p>
        </p:txBody>
      </p:sp>
      <p:sp>
        <p:nvSpPr>
          <p:cNvPr id="102" name="Shape 102"/>
          <p:cNvSpPr txBox="1"/>
          <p:nvPr/>
        </p:nvSpPr>
        <p:spPr>
          <a:xfrm>
            <a:off x="1066801" y="3268229"/>
            <a:ext cx="4513384" cy="106994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2800" dirty="0">
                <a:solidFill>
                  <a:schemeClr val="accent1"/>
                </a:solidFill>
                <a:latin typeface="Georgia"/>
                <a:ea typeface="Georgia"/>
                <a:cs typeface="Georgia"/>
                <a:sym typeface="Georgia"/>
              </a:rPr>
              <a:t>Physical problem Set</a:t>
            </a:r>
          </a:p>
        </p:txBody>
      </p:sp>
      <p:sp>
        <p:nvSpPr>
          <p:cNvPr id="103" name="Shape 103"/>
          <p:cNvSpPr txBox="1">
            <a:spLocks noGrp="1"/>
          </p:cNvSpPr>
          <p:nvPr>
            <p:ph type="body" idx="1"/>
          </p:nvPr>
        </p:nvSpPr>
        <p:spPr>
          <a:xfrm>
            <a:off x="1295400" y="4520292"/>
            <a:ext cx="4648200" cy="2102597"/>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Unable to navigate confidently</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Unable to perform menial tasks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Unable to perform complex tasks</a:t>
            </a:r>
          </a:p>
          <a:p>
            <a:pPr marL="228600" marR="0" lvl="0" indent="-228600" algn="l" rtl="0">
              <a:lnSpc>
                <a:spcPct val="90000"/>
              </a:lnSpc>
              <a:spcBef>
                <a:spcPts val="1800"/>
              </a:spcBef>
              <a:buClr>
                <a:schemeClr val="accent1"/>
              </a:buClr>
              <a:buSzPts val="2000"/>
              <a:buFont typeface="Arial"/>
              <a:buChar char="•"/>
            </a:pPr>
            <a:r>
              <a:rPr lang="en-US" sz="2000" b="0" i="0" u="none" strike="noStrike" cap="none" dirty="0">
                <a:solidFill>
                  <a:schemeClr val="lt1"/>
                </a:solidFill>
                <a:latin typeface="Georgia"/>
                <a:ea typeface="Georgia"/>
                <a:cs typeface="Georgia"/>
                <a:sym typeface="Georgia"/>
              </a:rPr>
              <a:t>Unhappy with level of independence</a:t>
            </a:r>
          </a:p>
        </p:txBody>
      </p:sp>
      <p:sp>
        <p:nvSpPr>
          <p:cNvPr id="104" name="Shape 104"/>
          <p:cNvSpPr txBox="1"/>
          <p:nvPr/>
        </p:nvSpPr>
        <p:spPr>
          <a:xfrm>
            <a:off x="1066801" y="1162668"/>
            <a:ext cx="4669691" cy="106994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2800">
                <a:solidFill>
                  <a:schemeClr val="accent1"/>
                </a:solidFill>
                <a:latin typeface="Georgia"/>
                <a:ea typeface="Georgia"/>
                <a:cs typeface="Georgia"/>
                <a:sym typeface="Georgia"/>
              </a:rPr>
              <a:t>Mental problem Set</a:t>
            </a:r>
          </a:p>
        </p:txBody>
      </p:sp>
    </p:spTree>
    <p:extLst>
      <p:ext uri="{BB962C8B-B14F-4D97-AF65-F5344CB8AC3E}">
        <p14:creationId xmlns:p14="http://schemas.microsoft.com/office/powerpoint/2010/main" val="3912937551"/>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1295400" y="362303"/>
            <a:ext cx="9601200" cy="1069939"/>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Georgia"/>
              <a:buNone/>
            </a:pPr>
            <a:r>
              <a:rPr lang="en-US" sz="3200" b="0" i="0" u="none" strike="noStrike" cap="none">
                <a:solidFill>
                  <a:schemeClr val="accent1"/>
                </a:solidFill>
                <a:latin typeface="Georgia"/>
                <a:ea typeface="Georgia"/>
                <a:cs typeface="Georgia"/>
                <a:sym typeface="Georgia"/>
              </a:rPr>
              <a:t>“Our Solution”</a:t>
            </a:r>
          </a:p>
        </p:txBody>
      </p:sp>
      <p:sp>
        <p:nvSpPr>
          <p:cNvPr id="144" name="Shape 144"/>
          <p:cNvSpPr txBox="1">
            <a:spLocks noGrp="1"/>
          </p:cNvSpPr>
          <p:nvPr>
            <p:ph type="body" idx="1"/>
          </p:nvPr>
        </p:nvSpPr>
        <p:spPr>
          <a:xfrm>
            <a:off x="475891" y="1978927"/>
            <a:ext cx="4611806" cy="4348163"/>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Char char="•"/>
            </a:pPr>
            <a:r>
              <a:rPr lang="en-US" sz="2000" b="0" i="0" u="none" strike="noStrike" cap="none">
                <a:solidFill>
                  <a:schemeClr val="lt1"/>
                </a:solidFill>
                <a:latin typeface="Georgia"/>
                <a:ea typeface="Georgia"/>
                <a:cs typeface="Georgia"/>
                <a:sym typeface="Georgia"/>
              </a:rPr>
              <a:t>A virtual reality Aura with a seed &amp; instructions to personally build a unique super intelligent light field.</a:t>
            </a:r>
          </a:p>
          <a:p>
            <a:pPr marL="228600" marR="0" lvl="0" indent="-228600" algn="l" rtl="0">
              <a:lnSpc>
                <a:spcPct val="90000"/>
              </a:lnSpc>
              <a:spcBef>
                <a:spcPts val="1800"/>
              </a:spcBef>
              <a:spcAft>
                <a:spcPts val="0"/>
              </a:spcAft>
              <a:buClr>
                <a:schemeClr val="accent1"/>
              </a:buClr>
              <a:buSzPct val="100000"/>
              <a:buFont typeface="Arial"/>
              <a:buChar char="•"/>
            </a:pPr>
            <a:r>
              <a:rPr lang="en-US" sz="2000" b="0" i="0" u="none" strike="noStrike" cap="none">
                <a:solidFill>
                  <a:schemeClr val="lt1"/>
                </a:solidFill>
                <a:latin typeface="Georgia"/>
                <a:ea typeface="Georgia"/>
                <a:cs typeface="Georgia"/>
                <a:sym typeface="Georgia"/>
              </a:rPr>
              <a:t>Visual, audible &amp; body language patterns synchronized to begin &amp; tune social experiences in real locations, virtual realities &amp; even multiple realities all at once.</a:t>
            </a:r>
          </a:p>
          <a:p>
            <a:pPr marL="228600" marR="0" lvl="0" indent="-228600" algn="l" rtl="0">
              <a:lnSpc>
                <a:spcPct val="90000"/>
              </a:lnSpc>
              <a:spcBef>
                <a:spcPts val="1800"/>
              </a:spcBef>
              <a:buClr>
                <a:schemeClr val="accent1"/>
              </a:buClr>
              <a:buSzPct val="100000"/>
              <a:buFont typeface="Arial"/>
              <a:buChar char="•"/>
            </a:pPr>
            <a:r>
              <a:rPr lang="en-US" sz="2000" b="0" i="0" u="none" strike="noStrike" cap="none">
                <a:solidFill>
                  <a:schemeClr val="lt1"/>
                </a:solidFill>
                <a:latin typeface="Georgia"/>
                <a:ea typeface="Georgia"/>
                <a:cs typeface="Georgia"/>
                <a:sym typeface="Georgia"/>
              </a:rPr>
              <a:t>Next generation smart wearables that are custom designed for each body, mind, soul personality to easily &amp; fluently co-create &amp; thrive in our reality plus infinite dream worlds.</a:t>
            </a:r>
          </a:p>
        </p:txBody>
      </p:sp>
      <p:sp>
        <p:nvSpPr>
          <p:cNvPr id="145" name="Shape 145"/>
          <p:cNvSpPr txBox="1">
            <a:spLocks noGrp="1"/>
          </p:cNvSpPr>
          <p:nvPr>
            <p:ph type="body" idx="2"/>
          </p:nvPr>
        </p:nvSpPr>
        <p:spPr>
          <a:xfrm>
            <a:off x="6324598" y="1828800"/>
            <a:ext cx="4572000" cy="4348163"/>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accent1"/>
              </a:buClr>
              <a:buSzPct val="100000"/>
              <a:buFont typeface="Arial"/>
              <a:buNone/>
            </a:pPr>
            <a:endParaRPr sz="2000" b="0" i="0" u="none" strike="noStrike" cap="none">
              <a:solidFill>
                <a:schemeClr val="lt1"/>
              </a:solidFill>
              <a:latin typeface="Georgia"/>
              <a:ea typeface="Georgia"/>
              <a:cs typeface="Georgia"/>
              <a:sym typeface="Georgia"/>
            </a:endParaRPr>
          </a:p>
        </p:txBody>
      </p:sp>
      <p:pic>
        <p:nvPicPr>
          <p:cNvPr id="146" name="Shape 146"/>
          <p:cNvPicPr preferRelativeResize="0"/>
          <p:nvPr/>
        </p:nvPicPr>
        <p:blipFill rotWithShape="1">
          <a:blip r:embed="rId3">
            <a:alphaModFix/>
          </a:blip>
          <a:srcRect/>
          <a:stretch/>
        </p:blipFill>
        <p:spPr>
          <a:xfrm>
            <a:off x="5160396" y="37264"/>
            <a:ext cx="7031603" cy="682073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059" y="0"/>
            <a:ext cx="9009944" cy="6858000"/>
          </a:xfrm>
          <a:prstGeom prst="rect">
            <a:avLst/>
          </a:prstGeom>
        </p:spPr>
      </p:pic>
    </p:spTree>
    <p:extLst>
      <p:ext uri="{BB962C8B-B14F-4D97-AF65-F5344CB8AC3E}">
        <p14:creationId xmlns:p14="http://schemas.microsoft.com/office/powerpoint/2010/main" val="399302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295400" y="362303"/>
            <a:ext cx="9601200" cy="1069800"/>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accent1"/>
              </a:buClr>
              <a:buFont typeface="Georgia"/>
              <a:buNone/>
            </a:pPr>
            <a:r>
              <a:rPr lang="en-US" sz="3200" b="0" i="0" u="none" strike="noStrike" cap="none">
                <a:solidFill>
                  <a:schemeClr val="accent1"/>
                </a:solidFill>
                <a:latin typeface="Georgia"/>
                <a:ea typeface="Georgia"/>
                <a:cs typeface="Georgia"/>
                <a:sym typeface="Georgia"/>
              </a:rPr>
              <a:t>Unique Selling Proposition and Future Direction</a:t>
            </a:r>
          </a:p>
        </p:txBody>
      </p:sp>
      <p:sp>
        <p:nvSpPr>
          <p:cNvPr id="123" name="Shape 123"/>
          <p:cNvSpPr txBox="1">
            <a:spLocks noGrp="1"/>
          </p:cNvSpPr>
          <p:nvPr>
            <p:ph type="body" idx="1"/>
          </p:nvPr>
        </p:nvSpPr>
        <p:spPr>
          <a:xfrm>
            <a:off x="805217" y="2741364"/>
            <a:ext cx="5065200" cy="6858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accent1"/>
              </a:buClr>
              <a:buFont typeface="Arial"/>
              <a:buNone/>
            </a:pPr>
            <a:r>
              <a:rPr lang="en-US" sz="2000" b="0" i="0" u="none" strike="noStrike" cap="none">
                <a:solidFill>
                  <a:schemeClr val="accent1"/>
                </a:solidFill>
                <a:latin typeface="Georgia"/>
                <a:ea typeface="Georgia"/>
                <a:cs typeface="Georgia"/>
                <a:sym typeface="Georgia"/>
              </a:rPr>
              <a:t>Intelligent Geometric Light Fields</a:t>
            </a:r>
          </a:p>
        </p:txBody>
      </p:sp>
      <p:sp>
        <p:nvSpPr>
          <p:cNvPr id="124" name="Shape 124"/>
          <p:cNvSpPr txBox="1">
            <a:spLocks noGrp="1"/>
          </p:cNvSpPr>
          <p:nvPr>
            <p:ph type="body" idx="2"/>
          </p:nvPr>
        </p:nvSpPr>
        <p:spPr>
          <a:xfrm>
            <a:off x="805217" y="3473120"/>
            <a:ext cx="5194500" cy="26991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An avatar relative to the operators body</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Adjustable values &amp; interest hierarchies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Customizable interactive visualizations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Verifiable reputations &amp; dating profiles</a:t>
            </a:r>
          </a:p>
          <a:p>
            <a:pPr marL="228600" marR="0" lvl="0" indent="-228600" algn="l" rtl="0">
              <a:lnSpc>
                <a:spcPct val="90000"/>
              </a:lnSpc>
              <a:spcBef>
                <a:spcPts val="1800"/>
              </a:spcBef>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Millionaire AuraOZ for top role models</a:t>
            </a:r>
          </a:p>
        </p:txBody>
      </p:sp>
      <p:sp>
        <p:nvSpPr>
          <p:cNvPr id="125" name="Shape 125"/>
          <p:cNvSpPr txBox="1">
            <a:spLocks noGrp="1"/>
          </p:cNvSpPr>
          <p:nvPr>
            <p:ph type="body" idx="3"/>
          </p:nvPr>
        </p:nvSpPr>
        <p:spPr>
          <a:xfrm>
            <a:off x="6327646" y="2741364"/>
            <a:ext cx="5197500" cy="685800"/>
          </a:xfrm>
          <a:prstGeom prst="rect">
            <a:avLst/>
          </a:prstGeom>
          <a:noFill/>
          <a:ln>
            <a:noFill/>
          </a:ln>
        </p:spPr>
        <p:txBody>
          <a:bodyPr wrap="square" lIns="91425" tIns="45700" rIns="91425" bIns="45700" anchor="ctr" anchorCtr="0">
            <a:noAutofit/>
          </a:bodyPr>
          <a:lstStyle/>
          <a:p>
            <a:pPr marL="0" marR="0" lvl="0" indent="0" algn="ctr" rtl="0">
              <a:lnSpc>
                <a:spcPct val="90000"/>
              </a:lnSpc>
              <a:spcBef>
                <a:spcPts val="0"/>
              </a:spcBef>
              <a:buClr>
                <a:schemeClr val="accent1"/>
              </a:buClr>
              <a:buFont typeface="Arial"/>
              <a:buNone/>
            </a:pPr>
            <a:r>
              <a:rPr lang="en-US" sz="2000" b="0" i="0" u="none" strike="noStrike" cap="none">
                <a:solidFill>
                  <a:schemeClr val="accent1"/>
                </a:solidFill>
                <a:latin typeface="Georgia"/>
                <a:ea typeface="Georgia"/>
                <a:cs typeface="Georgia"/>
                <a:sym typeface="Georgia"/>
              </a:rPr>
              <a:t>Interoperable With All Languages</a:t>
            </a:r>
          </a:p>
        </p:txBody>
      </p:sp>
      <p:sp>
        <p:nvSpPr>
          <p:cNvPr id="126" name="Shape 126"/>
          <p:cNvSpPr txBox="1">
            <a:spLocks noGrp="1"/>
          </p:cNvSpPr>
          <p:nvPr>
            <p:ph type="body" idx="4"/>
          </p:nvPr>
        </p:nvSpPr>
        <p:spPr>
          <a:xfrm>
            <a:off x="6327647" y="3473120"/>
            <a:ext cx="5197500" cy="26991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Geometric, colored, hieroglyphic language</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Values &amp; virtues of all cultures translated</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Participatory global governance protocols</a:t>
            </a:r>
          </a:p>
          <a:p>
            <a:pPr marL="228600" marR="0" lvl="0" indent="-228600" algn="l" rtl="0">
              <a:lnSpc>
                <a:spcPct val="90000"/>
              </a:lnSpc>
              <a:spcBef>
                <a:spcPts val="1800"/>
              </a:spcBef>
              <a:spcAft>
                <a:spcPts val="0"/>
              </a:spcAft>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Customizable travel modes for worldwide</a:t>
            </a:r>
          </a:p>
          <a:p>
            <a:pPr marL="228600" marR="0" lvl="0" indent="-228600" algn="l" rtl="0">
              <a:lnSpc>
                <a:spcPct val="90000"/>
              </a:lnSpc>
              <a:spcBef>
                <a:spcPts val="1800"/>
              </a:spcBef>
              <a:buClr>
                <a:schemeClr val="accent1"/>
              </a:buClr>
              <a:buSzPts val="2000"/>
              <a:buFont typeface="Arial"/>
              <a:buChar char="•"/>
            </a:pPr>
            <a:r>
              <a:rPr lang="en-US" sz="2000" b="0" i="0" u="none" strike="noStrike" cap="none">
                <a:solidFill>
                  <a:schemeClr val="lt1"/>
                </a:solidFill>
                <a:latin typeface="Georgia"/>
                <a:ea typeface="Georgia"/>
                <a:cs typeface="Georgia"/>
                <a:sym typeface="Georgia"/>
              </a:rPr>
              <a:t>Billionaire AuraOZ for special role models</a:t>
            </a:r>
          </a:p>
        </p:txBody>
      </p:sp>
      <p:sp>
        <p:nvSpPr>
          <p:cNvPr id="127" name="Shape 127"/>
          <p:cNvSpPr txBox="1"/>
          <p:nvPr/>
        </p:nvSpPr>
        <p:spPr>
          <a:xfrm>
            <a:off x="584650" y="1730950"/>
            <a:ext cx="11080500" cy="516900"/>
          </a:xfrm>
          <a:prstGeom prst="rect">
            <a:avLst/>
          </a:prstGeom>
          <a:noFill/>
          <a:ln>
            <a:noFill/>
          </a:ln>
        </p:spPr>
        <p:txBody>
          <a:bodyPr wrap="square" lIns="91425" tIns="45700" rIns="91425" bIns="45700" anchor="t" anchorCtr="0">
            <a:noAutofit/>
          </a:bodyPr>
          <a:lstStyle/>
          <a:p>
            <a:pPr marL="0" marR="0" lvl="0" indent="0" rtl="0">
              <a:lnSpc>
                <a:spcPct val="90000"/>
              </a:lnSpc>
              <a:spcBef>
                <a:spcPts val="0"/>
              </a:spcBef>
              <a:buClr>
                <a:schemeClr val="accent1"/>
              </a:buClr>
              <a:buFont typeface="Arial"/>
              <a:buNone/>
            </a:pPr>
            <a:r>
              <a:rPr lang="en-US" sz="2800" dirty="0">
                <a:solidFill>
                  <a:srgbClr val="FFFFFF"/>
                </a:solidFill>
                <a:latin typeface="Georgia"/>
                <a:ea typeface="Georgia"/>
                <a:cs typeface="Georgia"/>
                <a:sym typeface="Georgia"/>
              </a:rPr>
              <a:t>An</a:t>
            </a:r>
            <a:r>
              <a:rPr lang="en-US" sz="2800" dirty="0">
                <a:solidFill>
                  <a:srgbClr val="FFFFFF"/>
                </a:solidFill>
              </a:rPr>
              <a:t> </a:t>
            </a:r>
            <a:r>
              <a:rPr lang="en-US" sz="3600" u="sng" dirty="0">
                <a:solidFill>
                  <a:schemeClr val="hlink"/>
                </a:solidFill>
                <a:hlinkClick r:id="rId3"/>
              </a:rPr>
              <a:t>ⁿ</a:t>
            </a:r>
            <a:r>
              <a:rPr lang="en-US" sz="2800" u="sng" dirty="0">
                <a:solidFill>
                  <a:schemeClr val="hlink"/>
                </a:solidFill>
                <a:latin typeface="Georgia"/>
                <a:ea typeface="Georgia"/>
                <a:cs typeface="Georgia"/>
                <a:sym typeface="Georgia"/>
                <a:hlinkClick r:id="rId3"/>
              </a:rPr>
              <a:t>D</a:t>
            </a:r>
            <a:r>
              <a:rPr lang="en-US" sz="2800" dirty="0">
                <a:solidFill>
                  <a:schemeClr val="lt1"/>
                </a:solidFill>
                <a:latin typeface="Georgia"/>
                <a:ea typeface="Georgia"/>
                <a:cs typeface="Georgia"/>
                <a:sym typeface="Georgia"/>
              </a:rPr>
              <a:t> </a:t>
            </a:r>
            <a:r>
              <a:rPr lang="en-US" sz="2800" u="sng" dirty="0">
                <a:solidFill>
                  <a:schemeClr val="hlink"/>
                </a:solidFill>
                <a:latin typeface="Georgia"/>
                <a:ea typeface="Georgia"/>
                <a:cs typeface="Georgia"/>
                <a:sym typeface="Georgia"/>
                <a:hlinkClick r:id="rId4"/>
              </a:rPr>
              <a:t>XR</a:t>
            </a:r>
            <a:r>
              <a:rPr lang="en-US" sz="2800" dirty="0">
                <a:solidFill>
                  <a:schemeClr val="lt1"/>
                </a:solidFill>
                <a:latin typeface="Georgia"/>
                <a:ea typeface="Georgia"/>
                <a:cs typeface="Georgia"/>
                <a:sym typeface="Georgia"/>
              </a:rPr>
              <a:t> + </a:t>
            </a:r>
            <a:r>
              <a:rPr lang="en-US" sz="2800" u="sng" dirty="0">
                <a:solidFill>
                  <a:schemeClr val="hlink"/>
                </a:solidFill>
                <a:latin typeface="Georgia"/>
                <a:ea typeface="Georgia"/>
                <a:cs typeface="Georgia"/>
                <a:sym typeface="Georgia"/>
                <a:hlinkClick r:id="rId5"/>
              </a:rPr>
              <a:t>AGI</a:t>
            </a:r>
            <a:r>
              <a:rPr lang="en-US" sz="2800" dirty="0">
                <a:solidFill>
                  <a:schemeClr val="lt1"/>
                </a:solidFill>
                <a:latin typeface="Georgia"/>
                <a:ea typeface="Georgia"/>
                <a:cs typeface="Georgia"/>
                <a:sym typeface="Georgia"/>
              </a:rPr>
              <a:t> Operating System for Life, Games &amp; Evolving in Joy</a:t>
            </a:r>
          </a:p>
        </p:txBody>
      </p:sp>
    </p:spTree>
    <p:extLst>
      <p:ext uri="{BB962C8B-B14F-4D97-AF65-F5344CB8AC3E}">
        <p14:creationId xmlns:p14="http://schemas.microsoft.com/office/powerpoint/2010/main" val="730798070"/>
      </p:ext>
    </p:extLst>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375" y="0"/>
            <a:ext cx="5381625" cy="686646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702" y="0"/>
            <a:ext cx="3300090" cy="6858000"/>
          </a:xfrm>
          <a:prstGeom prst="rect">
            <a:avLst/>
          </a:prstGeom>
        </p:spPr>
      </p:pic>
      <p:pic>
        <p:nvPicPr>
          <p:cNvPr id="7" name="Picture 6"/>
          <p:cNvPicPr>
            <a:picLocks noChangeAspect="1"/>
          </p:cNvPicPr>
          <p:nvPr/>
        </p:nvPicPr>
        <p:blipFill>
          <a:blip r:embed="rId4"/>
          <a:stretch>
            <a:fillRect/>
          </a:stretch>
        </p:blipFill>
        <p:spPr>
          <a:xfrm>
            <a:off x="0" y="-8464"/>
            <a:ext cx="3790174" cy="3622296"/>
          </a:xfrm>
          <a:prstGeom prst="rect">
            <a:avLst/>
          </a:prstGeom>
        </p:spPr>
      </p:pic>
      <p:pic>
        <p:nvPicPr>
          <p:cNvPr id="4" name="Picture 3"/>
          <p:cNvPicPr>
            <a:picLocks noChangeAspect="1"/>
          </p:cNvPicPr>
          <p:nvPr/>
        </p:nvPicPr>
        <p:blipFill>
          <a:blip r:embed="rId5"/>
          <a:stretch>
            <a:fillRect/>
          </a:stretch>
        </p:blipFill>
        <p:spPr>
          <a:xfrm>
            <a:off x="-9236" y="3419764"/>
            <a:ext cx="3808646" cy="3437465"/>
          </a:xfrm>
          <a:prstGeom prst="rect">
            <a:avLst/>
          </a:prstGeom>
        </p:spPr>
      </p:pic>
    </p:spTree>
    <p:extLst>
      <p:ext uri="{BB962C8B-B14F-4D97-AF65-F5344CB8AC3E}">
        <p14:creationId xmlns:p14="http://schemas.microsoft.com/office/powerpoint/2010/main" val="3374674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62303"/>
            <a:ext cx="9601200" cy="1474312"/>
          </a:xfrm>
        </p:spPr>
        <p:txBody>
          <a:bodyPr/>
          <a:lstStyle/>
          <a:p>
            <a:r>
              <a:rPr lang="en-AU" dirty="0" smtClean="0"/>
              <a:t>Many screens with easy drag’n’drop of text, images, videos or 3D assets to auto fit on or in Torus Facets</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10154"/>
            <a:ext cx="6679517" cy="376310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030" y="2110154"/>
            <a:ext cx="6689969" cy="3763108"/>
          </a:xfrm>
          <a:prstGeom prst="rect">
            <a:avLst/>
          </a:prstGeom>
        </p:spPr>
      </p:pic>
      <p:sp>
        <p:nvSpPr>
          <p:cNvPr id="9" name="Rectangle 8"/>
          <p:cNvSpPr/>
          <p:nvPr/>
        </p:nvSpPr>
        <p:spPr>
          <a:xfrm>
            <a:off x="328246" y="6146801"/>
            <a:ext cx="11574585" cy="523220"/>
          </a:xfrm>
          <a:prstGeom prst="rect">
            <a:avLst/>
          </a:prstGeom>
        </p:spPr>
        <p:txBody>
          <a:bodyPr wrap="square">
            <a:spAutoFit/>
          </a:bodyPr>
          <a:lstStyle/>
          <a:p>
            <a:pPr algn="ctr"/>
            <a:r>
              <a:rPr lang="en-US" sz="2800" dirty="0" smtClean="0">
                <a:solidFill>
                  <a:schemeClr val="lt1"/>
                </a:solidFill>
                <a:latin typeface="Georgia"/>
                <a:ea typeface="Georgia"/>
                <a:cs typeface="Georgia"/>
                <a:sym typeface="Georgia"/>
              </a:rPr>
              <a:t>Imagine 1 to 288 screens in surround. Easy to move, merge or separate.</a:t>
            </a:r>
            <a:endParaRPr lang="en-AU" sz="2800" dirty="0"/>
          </a:p>
        </p:txBody>
      </p:sp>
    </p:spTree>
    <p:extLst>
      <p:ext uri="{BB962C8B-B14F-4D97-AF65-F5344CB8AC3E}">
        <p14:creationId xmlns:p14="http://schemas.microsoft.com/office/powerpoint/2010/main" val="3347936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Text Placeholder 2"/>
          <p:cNvSpPr>
            <a:spLocks noGrp="1"/>
          </p:cNvSpPr>
          <p:nvPr>
            <p:ph type="body" idx="1"/>
          </p:nvPr>
        </p:nvSpPr>
        <p:spPr/>
        <p:txBody>
          <a:bodyPr/>
          <a:lstStyle/>
          <a:p>
            <a:endParaRPr lang="en-AU" dirty="0"/>
          </a:p>
        </p:txBody>
      </p:sp>
      <p:sp>
        <p:nvSpPr>
          <p:cNvPr id="4" name="Text Placeholder 3"/>
          <p:cNvSpPr>
            <a:spLocks noGrp="1"/>
          </p:cNvSpPr>
          <p:nvPr>
            <p:ph type="body" idx="2"/>
          </p:nvPr>
        </p:nvSpPr>
        <p:spPr/>
        <p:txBody>
          <a:bodyPr/>
          <a:lstStyle/>
          <a:p>
            <a:endParaRPr lang="en-A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09" y="0"/>
            <a:ext cx="10907181" cy="6858000"/>
          </a:xfrm>
          <a:prstGeom prst="rect">
            <a:avLst/>
          </a:prstGeom>
        </p:spPr>
      </p:pic>
    </p:spTree>
    <p:extLst>
      <p:ext uri="{BB962C8B-B14F-4D97-AF65-F5344CB8AC3E}">
        <p14:creationId xmlns:p14="http://schemas.microsoft.com/office/powerpoint/2010/main" val="1762815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shed Metal 16x9">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15180</TotalTime>
  <Words>872</Words>
  <Application>Microsoft Office PowerPoint</Application>
  <PresentationFormat>Widescreen</PresentationFormat>
  <Paragraphs>150</Paragraphs>
  <Slides>23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Georgia</vt:lpstr>
      <vt:lpstr>Source Code Pro</vt:lpstr>
      <vt:lpstr>Arial</vt:lpstr>
      <vt:lpstr>Amatic SC</vt:lpstr>
      <vt:lpstr>Impact</vt:lpstr>
      <vt:lpstr>Brushed Metal 16x9</vt:lpstr>
      <vt:lpstr>Aura OZ</vt:lpstr>
      <vt:lpstr>The Core Problem To Be Solved By AuraOZ</vt:lpstr>
      <vt:lpstr>Degenerative Problems: Dementia, Alzheimer's &amp; Aging</vt:lpstr>
      <vt:lpstr>“Our Solution”</vt:lpstr>
      <vt:lpstr>PowerPoint Presentation</vt:lpstr>
      <vt:lpstr>Unique Selling Proposition and Future Direction</vt:lpstr>
      <vt:lpstr>PowerPoint Presentation</vt:lpstr>
      <vt:lpstr>Many screens with easy drag’n’drop of text, images, videos or 3D assets to auto fit on or in Torus Facets</vt:lpstr>
      <vt:lpstr>PowerPoint Presentation</vt:lpstr>
      <vt:lpstr>Emotions, Values, Needs and Interests Hierarchies that are easy to drag, drop, organize on Torus facets.</vt:lpstr>
      <vt:lpstr>PowerPoint Presentation</vt:lpstr>
      <vt:lpstr>AuraOZ Introduction Process for Classrooms &amp; Demos</vt:lpstr>
      <vt:lpstr>Towards personal artificial intelligence agent Aura: Record the 3000 Most Common English Words</vt:lpstr>
      <vt:lpstr>Phonetics: 2D+Text+A/V are Tied to Avatar Motion</vt:lpstr>
      <vt:lpstr>PowerPoint Presentation</vt:lpstr>
      <vt:lpstr>Design Smart Wearables for Individual Preferences</vt:lpstr>
      <vt:lpstr>PowerPoint Presentation</vt:lpstr>
      <vt:lpstr>Participatory Governance Thought Experiments</vt:lpstr>
      <vt:lpstr>Initial Coin Offering: </vt:lpstr>
      <vt:lpstr>Initial Coin Offering: </vt:lpstr>
      <vt:lpstr>Initial Coin Offering: </vt:lpstr>
      <vt:lpstr>Initial Coin Offering: </vt:lpstr>
      <vt:lpstr>Contact Info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Aura OZ</dc:title>
  <dc:creator>Luke Hayes</dc:creator>
  <cp:lastModifiedBy>Luke Hayes</cp:lastModifiedBy>
  <cp:revision>84</cp:revision>
  <dcterms:modified xsi:type="dcterms:W3CDTF">2018-01-22T07:16:59Z</dcterms:modified>
</cp:coreProperties>
</file>